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52" r:id="rId7"/>
    <p:sldId id="307" r:id="rId8"/>
    <p:sldId id="330" r:id="rId9"/>
    <p:sldId id="331" r:id="rId10"/>
    <p:sldId id="371" r:id="rId11"/>
    <p:sldId id="310" r:id="rId12"/>
    <p:sldId id="313" r:id="rId13"/>
    <p:sldId id="372" r:id="rId14"/>
    <p:sldId id="387" r:id="rId15"/>
    <p:sldId id="332" r:id="rId16"/>
    <p:sldId id="333" r:id="rId17"/>
    <p:sldId id="305" r:id="rId18"/>
    <p:sldId id="273" r:id="rId19"/>
    <p:sldId id="277" r:id="rId20"/>
    <p:sldId id="306" r:id="rId21"/>
    <p:sldId id="279" r:id="rId22"/>
    <p:sldId id="355" r:id="rId23"/>
    <p:sldId id="278" r:id="rId24"/>
    <p:sldId id="336" r:id="rId25"/>
    <p:sldId id="334" r:id="rId26"/>
    <p:sldId id="335" r:id="rId27"/>
    <p:sldId id="348" r:id="rId28"/>
    <p:sldId id="373" r:id="rId29"/>
    <p:sldId id="337" r:id="rId30"/>
    <p:sldId id="338" r:id="rId31"/>
    <p:sldId id="349" r:id="rId32"/>
    <p:sldId id="339" r:id="rId33"/>
    <p:sldId id="340" r:id="rId34"/>
    <p:sldId id="341" r:id="rId35"/>
    <p:sldId id="342" r:id="rId36"/>
    <p:sldId id="283" r:id="rId37"/>
    <p:sldId id="291" r:id="rId38"/>
    <p:sldId id="308" r:id="rId39"/>
    <p:sldId id="293" r:id="rId40"/>
    <p:sldId id="319" r:id="rId41"/>
    <p:sldId id="324" r:id="rId42"/>
    <p:sldId id="343" r:id="rId43"/>
    <p:sldId id="346" r:id="rId44"/>
    <p:sldId id="321" r:id="rId45"/>
    <p:sldId id="375" r:id="rId46"/>
    <p:sldId id="374" r:id="rId47"/>
    <p:sldId id="386" r:id="rId48"/>
    <p:sldId id="351" r:id="rId49"/>
    <p:sldId id="361" r:id="rId50"/>
    <p:sldId id="347" r:id="rId51"/>
    <p:sldId id="301" r:id="rId52"/>
    <p:sldId id="384"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4DhIDinEnQbwswd3tx7hTg==" hashData="rapBdyvrqWMQBdK+5wEFZsk4ZAWFwsjSsWTcXDPMrlEhVe7rTkvunTCp8w3+5XDsIjeWFF3GLwKxoqIJKM87Y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259"/>
  </p:normalViewPr>
  <p:slideViewPr>
    <p:cSldViewPr snapToGrid="0" snapToObjects="1">
      <p:cViewPr varScale="1">
        <p:scale>
          <a:sx n="110" d="100"/>
          <a:sy n="110" d="100"/>
        </p:scale>
        <p:origin x="1216" y="168"/>
      </p:cViewPr>
      <p:guideLst>
        <p:guide orient="horz" pos="2160"/>
        <p:guide pos="2880"/>
      </p:guideLst>
    </p:cSldViewPr>
  </p:slideViewPr>
  <p:outlineViewPr>
    <p:cViewPr>
      <p:scale>
        <a:sx n="33" d="100"/>
        <a:sy n="33" d="100"/>
      </p:scale>
      <p:origin x="0" y="-17888"/>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19728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423155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405519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29816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86733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1299663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Fortify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8.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 CLARIFY and FORTIFY.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They are gathering flowers.  There are four women in in the flowerbed picking flowers with their hands.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It also seems that the two women in the back are waiting to collect the flowers.  </a:t>
            </a:r>
            <a:r>
              <a:rPr lang="en-US" sz="1200" b="1" u="sng" kern="1200" dirty="0">
                <a:solidFill>
                  <a:schemeClr val="tx1"/>
                </a:solidFill>
                <a:effectLst/>
                <a:latin typeface="+mn-lt"/>
                <a:ea typeface="+mn-ea"/>
                <a:cs typeface="+mn-cs"/>
              </a:rPr>
              <a:t>What can you add to your claim?</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agree with you that they are picking flowers</a:t>
            </a:r>
            <a:r>
              <a:rPr lang="en-US" sz="1200" u="sng"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I notice that the women are harvesting either red or white flowers and the two women in the brown dresses are waiting and collecting them because they have specific jobs, too.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Now what do you think is happening in the visual text?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 what is happening</a:t>
            </a:r>
            <a:r>
              <a:rPr lang="en-US" sz="1200" kern="1200" dirty="0">
                <a:solidFill>
                  <a:schemeClr val="tx1"/>
                </a:solidFill>
                <a:effectLst/>
                <a:latin typeface="+mn-lt"/>
                <a:ea typeface="+mn-ea"/>
                <a:cs typeface="+mn-cs"/>
              </a:rPr>
              <a:t> is that the farm workers in California are harvesting fruit and flowers by working together.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do you think is happening in the visual text?</a:t>
            </a:r>
            <a:r>
              <a:rPr lang="en-US" sz="1200" b="1" kern="1200" dirty="0">
                <a:solidFill>
                  <a:schemeClr val="tx1"/>
                </a:solidFill>
                <a:effectLst/>
                <a:latin typeface="+mn-lt"/>
                <a:ea typeface="+mn-ea"/>
                <a:cs typeface="+mn-cs"/>
              </a:rPr>
              <a:t> 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third set of turns. Read it to yourself as I read it aloud </a:t>
            </a:r>
            <a:r>
              <a:rPr lang="en-US" sz="1200" kern="1200" dirty="0">
                <a:solidFill>
                  <a:schemeClr val="tx1"/>
                </a:solidFill>
                <a:effectLst/>
                <a:latin typeface="+mn-lt"/>
                <a:ea typeface="+mn-ea"/>
                <a:cs typeface="+mn-cs"/>
              </a:rPr>
              <a:t>(see example above).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FORTIFY? I notice the language of the skill </a:t>
            </a:r>
            <a:r>
              <a:rPr lang="en-US" sz="1200" kern="1200" dirty="0">
                <a:solidFill>
                  <a:schemeClr val="tx1"/>
                </a:solidFill>
                <a:effectLst/>
                <a:latin typeface="+mn-lt"/>
                <a:ea typeface="+mn-ea"/>
                <a:cs typeface="+mn-cs"/>
              </a:rPr>
              <a:t>(underline as noted above).</a:t>
            </a:r>
          </a:p>
          <a:p>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because it is asking for evidence from the text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answer a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question to provide evidence,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and underline as noted above).</a:t>
            </a:r>
            <a:r>
              <a:rPr lang="en-US" sz="1200" i="1" kern="1200" dirty="0">
                <a:solidFill>
                  <a:schemeClr val="tx1"/>
                </a:solidFill>
                <a:effectLst/>
                <a:latin typeface="+mn-lt"/>
                <a:ea typeface="+mn-ea"/>
                <a:cs typeface="+mn-cs"/>
              </a:rPr>
              <a:t>  Student A responds with the language of the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(underline as noted above)</a:t>
            </a:r>
            <a:r>
              <a:rPr lang="en-US" sz="1200" i="1" kern="1200" dirty="0">
                <a:solidFill>
                  <a:schemeClr val="tx1"/>
                </a:solidFill>
                <a:effectLst/>
                <a:latin typeface="+mn-lt"/>
                <a:ea typeface="+mn-ea"/>
                <a:cs typeface="+mn-cs"/>
              </a:rPr>
              <a:t>.  Also, they provide more evidence, based on what is in the visual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902963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8.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is happening in this visual text? Provide evidence from the text to support your claim.”  </a:t>
            </a:r>
            <a:r>
              <a:rPr lang="en-US" sz="1200" i="1" kern="1200" dirty="0">
                <a:solidFill>
                  <a:schemeClr val="tx1"/>
                </a:solidFill>
                <a:effectLst/>
                <a:latin typeface="+mn-lt"/>
                <a:ea typeface="+mn-ea"/>
                <a:cs typeface="+mn-cs"/>
              </a:rPr>
              <a: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FORTIFY.  </a:t>
            </a:r>
            <a:r>
              <a:rPr lang="en-US" sz="1200" kern="1200" dirty="0">
                <a:solidFill>
                  <a:schemeClr val="tx1"/>
                </a:solidFill>
                <a:effectLst/>
                <a:latin typeface="+mn-lt"/>
                <a:ea typeface="+mn-ea"/>
                <a:cs typeface="+mn-cs"/>
              </a:rPr>
              <a:t>See possible responses below.</a:t>
            </a:r>
          </a:p>
          <a:p>
            <a:r>
              <a:rPr lang="en-US" sz="1200" kern="1200" dirty="0">
                <a:solidFill>
                  <a:schemeClr val="tx1"/>
                </a:solidFill>
                <a:effectLst/>
                <a:latin typeface="+mn-lt"/>
                <a:ea typeface="+mn-ea"/>
                <a:cs typeface="+mn-cs"/>
              </a:rPr>
              <a:t> </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revise the text on chart paper or document reader. </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workers are doing their job.  What is happening? </a:t>
            </a:r>
            <a:r>
              <a:rPr lang="en-US" sz="1200" b="1" kern="1200" dirty="0">
                <a:solidFill>
                  <a:schemeClr val="tx1"/>
                </a:solidFill>
                <a:effectLst/>
                <a:latin typeface="+mn-lt"/>
                <a:ea typeface="+mn-ea"/>
                <a:cs typeface="+mn-cs"/>
              </a:rPr>
              <a:t>(not making a claim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farm workers are harvesting.  What claim? </a:t>
            </a:r>
            <a:r>
              <a:rPr lang="en-US" sz="1200" b="1" kern="1200" dirty="0">
                <a:solidFill>
                  <a:schemeClr val="tx1"/>
                </a:solidFill>
                <a:effectLst/>
                <a:latin typeface="+mn-lt"/>
                <a:ea typeface="+mn-ea"/>
                <a:cs typeface="+mn-cs"/>
              </a:rPr>
              <a:t>(not using evidence from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people in the text have jobs.  Some are picking the farm products and others are collecting them.  The men in front are picking the oranges.  A man is dumping a large bucket.  What evidence can you use?</a:t>
            </a: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six people picking.  They are in California.  What evidence can you use?</a:t>
            </a:r>
            <a:r>
              <a:rPr lang="en-US" sz="1200" b="1" kern="1200" dirty="0">
                <a:solidFill>
                  <a:schemeClr val="tx1"/>
                </a:solidFill>
                <a:effectLst/>
                <a:latin typeface="+mn-lt"/>
                <a:ea typeface="+mn-ea"/>
                <a:cs typeface="+mn-cs"/>
              </a:rPr>
              <a:t> (not using evidence from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are harvesting flowers.  I notice that the women are harvesting either red or white flowers.  </a:t>
            </a:r>
            <a:r>
              <a:rPr lang="en-US" sz="1200" b="1" kern="1200" dirty="0">
                <a:solidFill>
                  <a:schemeClr val="tx1"/>
                </a:solidFill>
                <a:effectLst/>
                <a:latin typeface="+mn-lt"/>
                <a:ea typeface="+mn-ea"/>
                <a:cs typeface="+mn-cs"/>
              </a:rPr>
              <a:t>(not prompting partner to continue conversation)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four women in in the flowerbed. </a:t>
            </a:r>
            <a:r>
              <a:rPr lang="en-US" sz="1200" b="1" kern="1200" dirty="0">
                <a:solidFill>
                  <a:schemeClr val="tx1"/>
                </a:solidFill>
                <a:effectLst/>
                <a:latin typeface="+mn-lt"/>
                <a:ea typeface="+mn-ea"/>
                <a:cs typeface="+mn-cs"/>
              </a:rPr>
              <a:t>(not using language of the skill;)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farm worker is doing his specific job.  Now what is happening?</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farm workers in California are harvesting. </a:t>
            </a:r>
          </a:p>
          <a:p>
            <a:r>
              <a:rPr lang="en-US" sz="1200" kern="1200" dirty="0">
                <a:solidFill>
                  <a:schemeClr val="tx1"/>
                </a:solidFill>
                <a:effectLst/>
                <a:latin typeface="+mn-lt"/>
                <a:ea typeface="+mn-ea"/>
                <a:cs typeface="+mn-cs"/>
              </a:rPr>
              <a:t>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3275663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farm</a:t>
            </a:r>
            <a:r>
              <a:rPr lang="en-US" sz="1200" kern="1200" dirty="0">
                <a:solidFill>
                  <a:schemeClr val="tx1"/>
                </a:solidFill>
                <a:effectLst/>
                <a:latin typeface="+mn-lt"/>
                <a:ea typeface="+mn-ea"/>
                <a:cs typeface="+mn-cs"/>
              </a:rPr>
              <a:t>workers are doing their </a:t>
            </a:r>
            <a:r>
              <a:rPr lang="en-US" sz="1200" b="1" kern="1200" dirty="0">
                <a:solidFill>
                  <a:schemeClr val="tx1"/>
                </a:solidFill>
                <a:effectLst/>
                <a:latin typeface="+mn-lt"/>
                <a:ea typeface="+mn-ea"/>
                <a:cs typeface="+mn-cs"/>
              </a:rPr>
              <a:t>specific job</a:t>
            </a:r>
            <a:r>
              <a:rPr lang="en-US" sz="1200" kern="1200" dirty="0">
                <a:solidFill>
                  <a:schemeClr val="tx1"/>
                </a:solidFill>
                <a:effectLst/>
                <a:latin typeface="+mn-lt"/>
                <a:ea typeface="+mn-ea"/>
                <a:cs typeface="+mn-cs"/>
              </a:rPr>
              <a:t>.  What </a:t>
            </a:r>
            <a:r>
              <a:rPr lang="en-US" sz="1200" b="1"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is happening </a:t>
            </a:r>
            <a:r>
              <a:rPr lang="en-US" sz="1200" b="1" kern="1200" dirty="0">
                <a:solidFill>
                  <a:schemeClr val="tx1"/>
                </a:solidFill>
                <a:effectLst/>
                <a:latin typeface="+mn-lt"/>
                <a:ea typeface="+mn-ea"/>
                <a:cs typeface="+mn-cs"/>
              </a:rPr>
              <a:t>in the visual text</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farm workers </a:t>
            </a:r>
            <a:r>
              <a:rPr lang="en-US" sz="1200" b="1" kern="1200" dirty="0">
                <a:solidFill>
                  <a:schemeClr val="tx1"/>
                </a:solidFill>
                <a:effectLst/>
                <a:latin typeface="+mn-lt"/>
                <a:ea typeface="+mn-ea"/>
                <a:cs typeface="+mn-cs"/>
              </a:rPr>
              <a:t>in California</a:t>
            </a:r>
            <a:r>
              <a:rPr lang="en-US" sz="1200" kern="1200" dirty="0">
                <a:solidFill>
                  <a:schemeClr val="tx1"/>
                </a:solidFill>
                <a:effectLst/>
                <a:latin typeface="+mn-lt"/>
                <a:ea typeface="+mn-ea"/>
                <a:cs typeface="+mn-cs"/>
              </a:rPr>
              <a:t> are harvesting </a:t>
            </a:r>
            <a:r>
              <a:rPr lang="en-US" sz="1200" b="1" kern="1200" dirty="0">
                <a:solidFill>
                  <a:schemeClr val="tx1"/>
                </a:solidFill>
                <a:effectLst/>
                <a:latin typeface="+mn-lt"/>
                <a:ea typeface="+mn-ea"/>
                <a:cs typeface="+mn-cs"/>
              </a:rPr>
              <a:t>crops</a:t>
            </a:r>
            <a:r>
              <a:rPr lang="en-US" sz="1200" kern="1200" dirty="0">
                <a:solidFill>
                  <a:schemeClr val="tx1"/>
                </a:solidFill>
                <a:effectLst/>
                <a:latin typeface="+mn-lt"/>
                <a:ea typeface="+mn-ea"/>
                <a:cs typeface="+mn-cs"/>
              </a:rPr>
              <a:t>.  What </a:t>
            </a:r>
            <a:r>
              <a:rPr lang="en-US" sz="1200" b="1" kern="1200" dirty="0">
                <a:solidFill>
                  <a:schemeClr val="tx1"/>
                </a:solidFill>
                <a:effectLst/>
                <a:latin typeface="+mn-lt"/>
                <a:ea typeface="+mn-ea"/>
                <a:cs typeface="+mn-cs"/>
              </a:rPr>
              <a:t>can you add to your</a:t>
            </a:r>
            <a:r>
              <a:rPr lang="en-US" sz="1200" kern="1200" dirty="0">
                <a:solidFill>
                  <a:schemeClr val="tx1"/>
                </a:solidFill>
                <a:effectLst/>
                <a:latin typeface="+mn-lt"/>
                <a:ea typeface="+mn-ea"/>
                <a:cs typeface="+mn-cs"/>
              </a:rPr>
              <a:t> claim?</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a:t>
            </a:r>
            <a:r>
              <a:rPr lang="en-US" sz="1200" kern="1200" dirty="0">
                <a:solidFill>
                  <a:schemeClr val="tx1"/>
                </a:solidFill>
                <a:effectLst/>
                <a:latin typeface="+mn-lt"/>
                <a:ea typeface="+mn-ea"/>
                <a:cs typeface="+mn-cs"/>
              </a:rPr>
              <a:t> the people in the text have </a:t>
            </a:r>
            <a:r>
              <a:rPr lang="en-US" sz="1200" b="1" kern="1200" dirty="0">
                <a:solidFill>
                  <a:schemeClr val="tx1"/>
                </a:solidFill>
                <a:effectLst/>
                <a:latin typeface="+mn-lt"/>
                <a:ea typeface="+mn-ea"/>
                <a:cs typeface="+mn-cs"/>
              </a:rPr>
              <a:t>specific</a:t>
            </a:r>
            <a:r>
              <a:rPr lang="en-US" sz="1200" kern="1200" dirty="0">
                <a:solidFill>
                  <a:schemeClr val="tx1"/>
                </a:solidFill>
                <a:effectLst/>
                <a:latin typeface="+mn-lt"/>
                <a:ea typeface="+mn-ea"/>
                <a:cs typeface="+mn-cs"/>
              </a:rPr>
              <a:t> jobs.  Some are picking the farm products and others are collecting them.  </a:t>
            </a:r>
            <a:r>
              <a:rPr lang="en-US" sz="1200" b="1" kern="1200" dirty="0">
                <a:solidFill>
                  <a:schemeClr val="tx1"/>
                </a:solidFill>
                <a:effectLst/>
                <a:latin typeface="+mn-lt"/>
                <a:ea typeface="+mn-ea"/>
                <a:cs typeface="+mn-cs"/>
              </a:rPr>
              <a:t>For example,</a:t>
            </a:r>
            <a:r>
              <a:rPr lang="en-US" sz="1200" kern="1200" dirty="0">
                <a:solidFill>
                  <a:schemeClr val="tx1"/>
                </a:solidFill>
                <a:effectLst/>
                <a:latin typeface="+mn-lt"/>
                <a:ea typeface="+mn-ea"/>
                <a:cs typeface="+mn-cs"/>
              </a:rPr>
              <a:t> the men in front are picking the oranges</a:t>
            </a:r>
            <a:r>
              <a:rPr lang="en-US" sz="1200" b="1" kern="1200" dirty="0">
                <a:solidFill>
                  <a:schemeClr val="tx1"/>
                </a:solidFill>
                <a:effectLst/>
                <a:latin typeface="+mn-lt"/>
                <a:ea typeface="+mn-ea"/>
                <a:cs typeface="+mn-cs"/>
              </a:rPr>
              <a:t> and putting them in small buckets</a:t>
            </a:r>
            <a:r>
              <a:rPr lang="en-US" sz="1200" kern="1200" dirty="0">
                <a:solidFill>
                  <a:schemeClr val="tx1"/>
                </a:solidFill>
                <a:effectLst/>
                <a:latin typeface="+mn-lt"/>
                <a:ea typeface="+mn-ea"/>
                <a:cs typeface="+mn-cs"/>
              </a:rPr>
              <a:t>.  A</a:t>
            </a:r>
            <a:r>
              <a:rPr lang="en-US" sz="1200" b="1" kern="1200" dirty="0">
                <a:solidFill>
                  <a:schemeClr val="tx1"/>
                </a:solidFill>
                <a:effectLst/>
                <a:latin typeface="+mn-lt"/>
                <a:ea typeface="+mn-ea"/>
                <a:cs typeface="+mn-cs"/>
              </a:rPr>
              <a:t>nother </a:t>
            </a:r>
            <a:r>
              <a:rPr lang="en-US" sz="1200" kern="1200" dirty="0">
                <a:solidFill>
                  <a:schemeClr val="tx1"/>
                </a:solidFill>
                <a:effectLst/>
                <a:latin typeface="+mn-lt"/>
                <a:ea typeface="+mn-ea"/>
                <a:cs typeface="+mn-cs"/>
              </a:rPr>
              <a:t>man is dumping a large bucket </a:t>
            </a:r>
            <a:r>
              <a:rPr lang="en-US" sz="1200" b="1" kern="1200" dirty="0">
                <a:solidFill>
                  <a:schemeClr val="tx1"/>
                </a:solidFill>
                <a:effectLst/>
                <a:latin typeface="+mn-lt"/>
                <a:ea typeface="+mn-ea"/>
                <a:cs typeface="+mn-cs"/>
              </a:rPr>
              <a:t>into the crates</a:t>
            </a:r>
            <a:r>
              <a:rPr lang="en-US" sz="1200" kern="1200" dirty="0">
                <a:solidFill>
                  <a:schemeClr val="tx1"/>
                </a:solidFill>
                <a:effectLst/>
                <a:latin typeface="+mn-lt"/>
                <a:ea typeface="+mn-ea"/>
                <a:cs typeface="+mn-cs"/>
              </a:rPr>
              <a:t>.  What evidence can you use </a:t>
            </a:r>
            <a:r>
              <a:rPr lang="en-US" sz="1200" b="1" kern="1200" dirty="0">
                <a:solidFill>
                  <a:schemeClr val="tx1"/>
                </a:solidFill>
                <a:effectLst/>
                <a:latin typeface="+mn-lt"/>
                <a:ea typeface="+mn-ea"/>
                <a:cs typeface="+mn-cs"/>
              </a:rPr>
              <a:t>to support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notice that t</a:t>
            </a:r>
            <a:r>
              <a:rPr lang="en-US" sz="1200" kern="1200" dirty="0">
                <a:solidFill>
                  <a:schemeClr val="tx1"/>
                </a:solidFill>
                <a:effectLst/>
                <a:latin typeface="+mn-lt"/>
                <a:ea typeface="+mn-ea"/>
                <a:cs typeface="+mn-cs"/>
              </a:rPr>
              <a:t>here are six people picking </a:t>
            </a:r>
            <a:r>
              <a:rPr lang="en-US" sz="1200" b="1" kern="1200" dirty="0">
                <a:solidFill>
                  <a:schemeClr val="tx1"/>
                </a:solidFill>
                <a:effectLst/>
                <a:latin typeface="+mn-lt"/>
                <a:ea typeface="+mn-ea"/>
                <a:cs typeface="+mn-cs"/>
              </a:rPr>
              <a:t>flowers from the flowerbed and there are seven people picking oranges from the trees.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Because the crate says “California Oranges,” </a:t>
            </a:r>
            <a:r>
              <a:rPr lang="en-US" sz="1200" kern="1200" dirty="0">
                <a:solidFill>
                  <a:schemeClr val="tx1"/>
                </a:solidFill>
                <a:effectLst/>
                <a:latin typeface="+mn-lt"/>
                <a:ea typeface="+mn-ea"/>
                <a:cs typeface="+mn-cs"/>
              </a:rPr>
              <a:t>they are in California.  What evidence can you use </a:t>
            </a:r>
            <a:r>
              <a:rPr lang="en-US" sz="1200" b="1" kern="1200" dirty="0">
                <a:solidFill>
                  <a:schemeClr val="tx1"/>
                </a:solidFill>
                <a:effectLst/>
                <a:latin typeface="+mn-lt"/>
                <a:ea typeface="+mn-ea"/>
                <a:cs typeface="+mn-cs"/>
              </a:rPr>
              <a:t>to support your claim?</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agree with you that t</a:t>
            </a:r>
            <a:r>
              <a:rPr lang="en-US" sz="1200" kern="1200" dirty="0">
                <a:solidFill>
                  <a:schemeClr val="tx1"/>
                </a:solidFill>
                <a:effectLst/>
                <a:latin typeface="+mn-lt"/>
                <a:ea typeface="+mn-ea"/>
                <a:cs typeface="+mn-cs"/>
              </a:rPr>
              <a:t>hey are harvesting flowers.  I notice that the women are harvesting either red or white flowers.  </a:t>
            </a:r>
            <a:r>
              <a:rPr lang="en-US" sz="1200" b="1" kern="1200" dirty="0">
                <a:solidFill>
                  <a:schemeClr val="tx1"/>
                </a:solidFill>
                <a:effectLst/>
                <a:latin typeface="+mn-lt"/>
                <a:ea typeface="+mn-ea"/>
                <a:cs typeface="+mn-cs"/>
              </a:rPr>
              <a:t>What can you add to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four women in in the flowerbed </a:t>
            </a:r>
            <a:r>
              <a:rPr lang="en-US" sz="1200" b="1" kern="1200" dirty="0">
                <a:solidFill>
                  <a:schemeClr val="tx1"/>
                </a:solidFill>
                <a:effectLst/>
                <a:latin typeface="+mn-lt"/>
                <a:ea typeface="+mn-ea"/>
                <a:cs typeface="+mn-cs"/>
              </a:rPr>
              <a:t>picking flowers with their hands. What do you think is happening 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that</a:t>
            </a:r>
            <a:r>
              <a:rPr lang="en-US" sz="1200" kern="1200" dirty="0">
                <a:solidFill>
                  <a:schemeClr val="tx1"/>
                </a:solidFill>
                <a:effectLst/>
                <a:latin typeface="+mn-lt"/>
                <a:ea typeface="+mn-ea"/>
                <a:cs typeface="+mn-cs"/>
              </a:rPr>
              <a:t> each farm worker is doing their specific job </a:t>
            </a:r>
            <a:r>
              <a:rPr lang="en-US" sz="1200" b="1" kern="1200" dirty="0">
                <a:solidFill>
                  <a:schemeClr val="tx1"/>
                </a:solidFill>
                <a:effectLst/>
                <a:latin typeface="+mn-lt"/>
                <a:ea typeface="+mn-ea"/>
                <a:cs typeface="+mn-cs"/>
              </a:rPr>
              <a:t>that depends on the crop that they are harvesting</a:t>
            </a:r>
            <a:r>
              <a:rPr lang="en-US" sz="1200" kern="1200" dirty="0">
                <a:solidFill>
                  <a:schemeClr val="tx1"/>
                </a:solidFill>
                <a:effectLst/>
                <a:latin typeface="+mn-lt"/>
                <a:ea typeface="+mn-ea"/>
                <a:cs typeface="+mn-cs"/>
              </a:rPr>
              <a:t>.  Now what </a:t>
            </a:r>
            <a:r>
              <a:rPr lang="en-US" sz="1200" b="1"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is happening </a:t>
            </a:r>
            <a:r>
              <a:rPr lang="en-US" sz="1200" b="1" kern="1200" dirty="0">
                <a:solidFill>
                  <a:schemeClr val="tx1"/>
                </a:solidFill>
                <a:effectLst/>
                <a:latin typeface="+mn-lt"/>
                <a:ea typeface="+mn-ea"/>
                <a:cs typeface="+mn-cs"/>
              </a:rPr>
              <a:t>in the visual text?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 think what is happening is that </a:t>
            </a:r>
            <a:r>
              <a:rPr lang="en-US" sz="1200" kern="1200" dirty="0">
                <a:solidFill>
                  <a:schemeClr val="tx1"/>
                </a:solidFill>
                <a:effectLst/>
                <a:latin typeface="+mn-lt"/>
                <a:ea typeface="+mn-ea"/>
                <a:cs typeface="+mn-cs"/>
              </a:rPr>
              <a:t>the farm workers in California are harvesting </a:t>
            </a:r>
            <a:r>
              <a:rPr lang="en-US" sz="1200" b="1" kern="1200" dirty="0">
                <a:solidFill>
                  <a:schemeClr val="tx1"/>
                </a:solidFill>
                <a:effectLst/>
                <a:latin typeface="+mn-lt"/>
                <a:ea typeface="+mn-ea"/>
                <a:cs typeface="+mn-cs"/>
              </a:rPr>
              <a:t>fruit and flowers by working together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fontAlgn="base"/>
            <a:r>
              <a:rPr lang="en-US" sz="1200" kern="1200">
                <a:solidFill>
                  <a:schemeClr val="tx1"/>
                </a:solidFill>
                <a:effectLst/>
                <a:latin typeface="+mn-lt"/>
                <a:ea typeface="+mn-ea"/>
                <a:cs typeface="+mn-cs"/>
              </a:rPr>
              <a:t> Refer to class revised </a:t>
            </a:r>
            <a:r>
              <a:rPr lang="en-US" sz="1200" b="1" kern="1200">
                <a:solidFill>
                  <a:schemeClr val="tx1"/>
                </a:solidFill>
                <a:effectLst/>
                <a:latin typeface="+mn-lt"/>
                <a:ea typeface="+mn-ea"/>
                <a:cs typeface="+mn-cs"/>
              </a:rPr>
              <a:t>Non-Model</a:t>
            </a:r>
            <a:r>
              <a:rPr lang="en-US" sz="1200" kern="1200">
                <a:solidFill>
                  <a:schemeClr val="tx1"/>
                </a:solidFill>
                <a:effectLst/>
                <a:latin typeface="+mn-lt"/>
                <a:ea typeface="+mn-ea"/>
                <a:cs typeface="+mn-cs"/>
              </a:rPr>
              <a:t>, have pairs read.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FORTIFY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78247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769854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803848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2397917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FORTIFY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FORTIFY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2842557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jp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solidFill>
                  <a:schemeClr val="tx1"/>
                </a:solidFill>
              </a:rPr>
              <a:t>Start Smart 1.0</a:t>
            </a:r>
            <a:endParaRPr lang="en-US" sz="2000" dirty="0">
              <a:solidFill>
                <a:schemeClr val="tx1"/>
              </a:solidFill>
            </a:endParaRPr>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8</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5E6C4329-C305-3B45-961A-2B989CA06041}"/>
              </a:ext>
            </a:extLst>
          </p:cNvPr>
          <p:cNvPicPr>
            <a:picLocks noChangeAspect="1"/>
          </p:cNvPicPr>
          <p:nvPr/>
        </p:nvPicPr>
        <p:blipFill>
          <a:blip r:embed="rId6"/>
          <a:stretch>
            <a:fillRect/>
          </a:stretch>
        </p:blipFill>
        <p:spPr>
          <a:xfrm>
            <a:off x="3246263" y="1350819"/>
            <a:ext cx="2195863" cy="284170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893921"/>
          </a:xfrm>
          <a:prstGeom prst="rect">
            <a:avLst/>
          </a:prstGeom>
          <a:noFill/>
        </p:spPr>
        <p:txBody>
          <a:bodyPr wrap="square" rtlCol="0">
            <a:spAutoFit/>
          </a:bodyPr>
          <a:lstStyle/>
          <a:p>
            <a:r>
              <a:rPr lang="en-US" sz="1300" b="1" dirty="0"/>
              <a:t>Partner A: </a:t>
            </a:r>
            <a:r>
              <a:rPr lang="en-US" sz="1300" dirty="0"/>
              <a:t>I think what is happening is that the farm workers in California are</a:t>
            </a:r>
            <a:r>
              <a:rPr lang="en-US" sz="1300" b="1" dirty="0"/>
              <a:t> </a:t>
            </a:r>
            <a:r>
              <a:rPr lang="en-US" sz="1300" dirty="0"/>
              <a:t>harvesting crops. What do you think is happening in the visual text? </a:t>
            </a:r>
          </a:p>
          <a:p>
            <a:r>
              <a:rPr lang="en-US" sz="1300" b="1" dirty="0"/>
              <a:t> </a:t>
            </a:r>
            <a:endParaRPr lang="en-US" sz="1300" dirty="0"/>
          </a:p>
          <a:p>
            <a:endParaRPr lang="en-US" sz="1300" b="1" dirty="0"/>
          </a:p>
          <a:p>
            <a:r>
              <a:rPr lang="en-US" sz="1300" b="1" dirty="0"/>
              <a:t>Partner A: </a:t>
            </a:r>
            <a:r>
              <a:rPr lang="en-US" sz="1300" dirty="0"/>
              <a:t>I notice that there are six people picking flowers from the flowerbed and there are seven people picking oranges from the trees. They are in California because the crate says “California Oranges.” What evidence can you use to support your claim? </a:t>
            </a:r>
          </a:p>
          <a:p>
            <a:endParaRPr lang="en-US" sz="1300" b="1" dirty="0"/>
          </a:p>
          <a:p>
            <a:endParaRPr lang="en-US" sz="1300" b="1" dirty="0"/>
          </a:p>
          <a:p>
            <a:r>
              <a:rPr lang="en-US" sz="1300" b="1" dirty="0"/>
              <a:t>Partner A: </a:t>
            </a:r>
            <a:r>
              <a:rPr lang="en-US" sz="1300" dirty="0"/>
              <a:t>They are gathering flowers. There are four women in in the flowerbed picking flowers with their hands. It also seems that the two women in the back are waiting to collect the flowers. What can you add to your claim? </a:t>
            </a:r>
          </a:p>
          <a:p>
            <a:endParaRPr lang="en-US" sz="1300" dirty="0"/>
          </a:p>
          <a:p>
            <a:endParaRPr lang="en-US" sz="1300" b="1" dirty="0"/>
          </a:p>
          <a:p>
            <a:r>
              <a:rPr lang="en-US" sz="1300" b="1" dirty="0"/>
              <a:t>Partner A: </a:t>
            </a:r>
            <a:r>
              <a:rPr lang="en-US" sz="1300" dirty="0"/>
              <a:t>I think what is happening is that the farm workers in California are harvesting fruit and flowers by working together. What do you think is happening in the visual text? </a:t>
            </a:r>
          </a:p>
          <a:p>
            <a:endParaRPr lang="en-US" sz="1300" dirty="0"/>
          </a:p>
        </p:txBody>
      </p:sp>
      <p:sp>
        <p:nvSpPr>
          <p:cNvPr id="5" name="TextBox 4"/>
          <p:cNvSpPr txBox="1"/>
          <p:nvPr/>
        </p:nvSpPr>
        <p:spPr>
          <a:xfrm>
            <a:off x="4591715" y="1052160"/>
            <a:ext cx="3619308" cy="5293757"/>
          </a:xfrm>
          <a:prstGeom prst="rect">
            <a:avLst/>
          </a:prstGeom>
          <a:noFill/>
        </p:spPr>
        <p:txBody>
          <a:bodyPr wrap="square" rtlCol="0">
            <a:spAutoFit/>
          </a:bodyPr>
          <a:lstStyle/>
          <a:p>
            <a:r>
              <a:rPr lang="en-US" sz="1300" b="1" dirty="0"/>
              <a:t>Partner B: </a:t>
            </a:r>
            <a:r>
              <a:rPr lang="en-US" sz="1300" dirty="0"/>
              <a:t>I think what is happening is that the all the workers on the farm are doing their specific job. What can you add to your claim? </a:t>
            </a:r>
          </a:p>
          <a:p>
            <a:endParaRPr lang="en-US" sz="1300" b="1" dirty="0"/>
          </a:p>
          <a:p>
            <a:r>
              <a:rPr lang="en-US" sz="1300" b="1" dirty="0"/>
              <a:t>Partner B: </a:t>
            </a:r>
            <a:r>
              <a:rPr lang="en-US" sz="1300" dirty="0"/>
              <a:t>I notice that the people you just talked about have specific jobs. Some are picking the farm products and others are collecting them. For example, the men in front are picking the oranges and putting them in small buckets. Another man is dumping a large bucket into the crates.  One man is carrying crates. And the man in front appears to be checking the oranges. What evidence can you use to support your claim? </a:t>
            </a:r>
          </a:p>
          <a:p>
            <a:endParaRPr lang="en-US" sz="1300" b="1" dirty="0"/>
          </a:p>
          <a:p>
            <a:r>
              <a:rPr lang="en-US" sz="1300" b="1" dirty="0"/>
              <a:t>Partner B:</a:t>
            </a:r>
            <a:r>
              <a:rPr lang="en-US" sz="1300" dirty="0"/>
              <a:t> I agree with you that they are picking flowers. I notice that the women are harvesting either red or white flowers and the two women in the brown dresses are waiting and collecting them because they have specific jobs, too. Now what do you think is happening in the visual text? </a:t>
            </a:r>
          </a:p>
          <a:p>
            <a:endParaRPr lang="en-US" sz="1300" dirty="0"/>
          </a:p>
          <a:p>
            <a:endParaRPr lang="en-US" sz="1300" dirty="0"/>
          </a:p>
          <a:p>
            <a:r>
              <a:rPr lang="en-US" sz="1300" b="1" dirty="0"/>
              <a:t>Partner B: </a:t>
            </a:r>
            <a:r>
              <a:rPr lang="en-US" sz="1300" dirty="0"/>
              <a:t>I think what is happening is that each farm worker is doing their specific job that depends on the crop that they are harvesting. </a:t>
            </a:r>
          </a:p>
          <a:p>
            <a:endParaRPr lang="en-US" sz="13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377" y="97322"/>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81597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5102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2037"/>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110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60181"/>
            <a:ext cx="1199599" cy="1048469"/>
          </a:xfrm>
          <a:prstGeom prst="rect">
            <a:avLst/>
          </a:prstGeom>
        </p:spPr>
      </p:pic>
    </p:spTree>
    <p:extLst>
      <p:ext uri="{BB962C8B-B14F-4D97-AF65-F5344CB8AC3E}">
        <p14:creationId xmlns:p14="http://schemas.microsoft.com/office/powerpoint/2010/main" val="102822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490BA22C-D6DE-FB43-AA98-38AF0A56E4E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468438" y="385763"/>
            <a:ext cx="6561137" cy="5573712"/>
          </a:xfrm>
          <a:prstGeom prst="rect">
            <a:avLst/>
          </a:prstGeom>
          <a:ln w="38100">
            <a:solidFill>
              <a:srgbClr val="C0000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BC03EF74-415B-C045-BB3B-91FA18899ADB}"/>
              </a:ext>
            </a:extLst>
          </p:cNvPr>
          <p:cNvPicPr>
            <a:picLocks noChangeAspect="1"/>
          </p:cNvPicPr>
          <p:nvPr/>
        </p:nvPicPr>
        <p:blipFill>
          <a:blip r:embed="rId6"/>
          <a:stretch>
            <a:fillRect/>
          </a:stretch>
        </p:blipFill>
        <p:spPr>
          <a:xfrm>
            <a:off x="3352632" y="1882204"/>
            <a:ext cx="5617592" cy="3647330"/>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37D47258-010A-4540-9692-97C814ADE4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15200" y="542688"/>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401479"/>
          </a:xfrm>
          <a:prstGeom prst="rect">
            <a:avLst/>
          </a:prstGeom>
          <a:noFill/>
        </p:spPr>
        <p:txBody>
          <a:bodyPr wrap="square" rtlCol="0">
            <a:spAutoFit/>
          </a:bodyPr>
          <a:lstStyle/>
          <a:p>
            <a:r>
              <a:rPr lang="en-US" sz="1500" b="1" dirty="0"/>
              <a:t>Partner A: </a:t>
            </a:r>
            <a:r>
              <a:rPr lang="en-US" sz="1500" dirty="0"/>
              <a:t>The workers are doing their job. What is happening? </a:t>
            </a:r>
          </a:p>
          <a:p>
            <a:endParaRPr lang="en-US" sz="1500" dirty="0"/>
          </a:p>
          <a:p>
            <a:endParaRPr lang="en-US" sz="1500" dirty="0"/>
          </a:p>
          <a:p>
            <a:endParaRPr lang="en-US" sz="1500" dirty="0"/>
          </a:p>
          <a:p>
            <a:r>
              <a:rPr lang="en-US" sz="1500" b="1" dirty="0"/>
              <a:t>Partner A: </a:t>
            </a:r>
            <a:r>
              <a:rPr lang="en-US" sz="1500" dirty="0"/>
              <a:t>The people in the text have jobs. Some are picking the farm products and others are collecting them. The men in front are picking the oranges. A man is dumping a large bucket. What evidence can you use?</a:t>
            </a:r>
            <a:br>
              <a:rPr lang="en-US" sz="1500" dirty="0"/>
            </a:br>
            <a:endParaRPr lang="en-US" sz="1500" dirty="0"/>
          </a:p>
          <a:p>
            <a:endParaRPr lang="en-US" sz="1500" dirty="0"/>
          </a:p>
          <a:p>
            <a:r>
              <a:rPr lang="en-US" sz="1500" b="1" dirty="0"/>
              <a:t>Partner A: </a:t>
            </a:r>
            <a:r>
              <a:rPr lang="en-US" sz="1500" dirty="0"/>
              <a:t>They are harvesting flowers. I notice that the women are harvesting either red or white flowers. </a:t>
            </a:r>
          </a:p>
          <a:p>
            <a:endParaRPr lang="en-US" sz="1500" dirty="0"/>
          </a:p>
          <a:p>
            <a:endParaRPr lang="en-US" sz="1500" dirty="0"/>
          </a:p>
          <a:p>
            <a:endParaRPr lang="en-US" sz="1500" dirty="0"/>
          </a:p>
          <a:p>
            <a:r>
              <a:rPr lang="en-US" sz="1500" b="1" dirty="0"/>
              <a:t>Partner A: </a:t>
            </a:r>
            <a:r>
              <a:rPr lang="en-US" sz="1500" dirty="0"/>
              <a:t>Each farm worker is doing his specific job. Now what is happening? </a:t>
            </a:r>
          </a:p>
          <a:p>
            <a:endParaRPr lang="en-US" sz="1500" dirty="0"/>
          </a:p>
        </p:txBody>
      </p:sp>
      <p:sp>
        <p:nvSpPr>
          <p:cNvPr id="5" name="TextBox 4"/>
          <p:cNvSpPr txBox="1"/>
          <p:nvPr/>
        </p:nvSpPr>
        <p:spPr>
          <a:xfrm>
            <a:off x="4591715" y="1052160"/>
            <a:ext cx="3619308" cy="5401479"/>
          </a:xfrm>
          <a:prstGeom prst="rect">
            <a:avLst/>
          </a:prstGeom>
          <a:noFill/>
        </p:spPr>
        <p:txBody>
          <a:bodyPr wrap="square" rtlCol="0">
            <a:spAutoFit/>
          </a:bodyPr>
          <a:lstStyle/>
          <a:p>
            <a:endParaRPr lang="en-US" sz="1500" b="1" dirty="0"/>
          </a:p>
          <a:p>
            <a:r>
              <a:rPr lang="en-US" sz="1500" b="1" dirty="0"/>
              <a:t>Partner B: </a:t>
            </a:r>
            <a:r>
              <a:rPr lang="en-US" sz="1500" dirty="0"/>
              <a:t>The farm workers are harvesting. What claim? </a:t>
            </a:r>
          </a:p>
          <a:p>
            <a:endParaRPr lang="en-US" sz="1500" b="1" dirty="0"/>
          </a:p>
          <a:p>
            <a:endParaRPr lang="en-US" sz="1500" b="1" dirty="0"/>
          </a:p>
          <a:p>
            <a:endParaRPr lang="en-US" sz="1500" b="1" dirty="0"/>
          </a:p>
          <a:p>
            <a:endParaRPr lang="en-US" sz="1500" b="1" dirty="0"/>
          </a:p>
          <a:p>
            <a:r>
              <a:rPr lang="en-US" sz="1500" b="1" dirty="0"/>
              <a:t>Partner B: </a:t>
            </a:r>
            <a:r>
              <a:rPr lang="en-US" sz="1500" dirty="0"/>
              <a:t>There are six people picking. They are in California. What evidence can you use? </a:t>
            </a:r>
          </a:p>
          <a:p>
            <a:endParaRPr lang="en-US" sz="1500" dirty="0"/>
          </a:p>
          <a:p>
            <a:endParaRPr lang="en-US" sz="1500" dirty="0"/>
          </a:p>
          <a:p>
            <a:endParaRPr lang="en-US" sz="1500" dirty="0"/>
          </a:p>
          <a:p>
            <a:endParaRPr lang="en-US" sz="1500" b="1" dirty="0"/>
          </a:p>
          <a:p>
            <a:r>
              <a:rPr lang="en-US" sz="1500" b="1" dirty="0"/>
              <a:t>Partner B: </a:t>
            </a:r>
            <a:r>
              <a:rPr lang="en-US" sz="1500" dirty="0"/>
              <a:t>There are four women in in the flowerbed. </a:t>
            </a:r>
          </a:p>
          <a:p>
            <a:endParaRPr lang="en-US" sz="1500" dirty="0"/>
          </a:p>
          <a:p>
            <a:endParaRPr lang="en-US" sz="1500" dirty="0"/>
          </a:p>
          <a:p>
            <a:endParaRPr lang="en-US" sz="1500" dirty="0"/>
          </a:p>
          <a:p>
            <a:endParaRPr lang="en-US" sz="1500" b="1" dirty="0"/>
          </a:p>
          <a:p>
            <a:r>
              <a:rPr lang="en-US" sz="1500" b="1" dirty="0"/>
              <a:t>Partner B</a:t>
            </a:r>
            <a:r>
              <a:rPr lang="en-US" sz="1500" dirty="0"/>
              <a:t>: The farm workers in California are harvesting.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50150" y="1183600"/>
            <a:ext cx="0" cy="50370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101794"/>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93153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32923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11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 y="5172222"/>
            <a:ext cx="1199599" cy="1048469"/>
          </a:xfrm>
          <a:prstGeom prst="rect">
            <a:avLst/>
          </a:prstGeom>
        </p:spPr>
      </p:pic>
    </p:spTree>
    <p:extLst>
      <p:ext uri="{BB962C8B-B14F-4D97-AF65-F5344CB8AC3E}">
        <p14:creationId xmlns:p14="http://schemas.microsoft.com/office/powerpoint/2010/main" val="250364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2 CLARIFY and 3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80C52600-8AE2-6841-BB01-FF3C4D1F042B}"/>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6" name="Picture 15">
            <a:extLst>
              <a:ext uri="{FF2B5EF4-FFF2-40B4-BE49-F238E27FC236}">
                <a16:creationId xmlns:a16="http://schemas.microsoft.com/office/drawing/2014/main" id="{873EEA50-AC70-6F4D-806B-16CC731A50D7}"/>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id="{DAE9EF86-4937-7443-A774-C8E0E196D791}"/>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8" name="Picture 17">
            <a:extLst>
              <a:ext uri="{FF2B5EF4-FFF2-40B4-BE49-F238E27FC236}">
                <a16:creationId xmlns:a16="http://schemas.microsoft.com/office/drawing/2014/main" id="{5CC045D4-DD25-1B47-A2EE-79DB54253FE9}"/>
              </a:ext>
            </a:extLst>
          </p:cNvPr>
          <p:cNvPicPr>
            <a:picLocks noChangeAspect="1"/>
          </p:cNvPicPr>
          <p:nvPr/>
        </p:nvPicPr>
        <p:blipFill rotWithShape="1">
          <a:blip r:embed="rId8"/>
          <a:srcRect r="50353" b="50752"/>
          <a:stretch/>
        </p:blipFill>
        <p:spPr>
          <a:xfrm rot="5400000">
            <a:off x="3668804" y="1081253"/>
            <a:ext cx="583420" cy="748551"/>
          </a:xfrm>
          <a:prstGeom prst="rect">
            <a:avLst/>
          </a:prstGeom>
          <a:ln>
            <a:solidFill>
              <a:schemeClr val="tx1"/>
            </a:solidFill>
          </a:ln>
        </p:spPr>
      </p:pic>
      <p:pic>
        <p:nvPicPr>
          <p:cNvPr id="19" name="Picture 18">
            <a:extLst>
              <a:ext uri="{FF2B5EF4-FFF2-40B4-BE49-F238E27FC236}">
                <a16:creationId xmlns:a16="http://schemas.microsoft.com/office/drawing/2014/main" id="{6ECED1AD-4BFF-4D4E-866F-02E4928A80FD}"/>
              </a:ext>
            </a:extLst>
          </p:cNvPr>
          <p:cNvPicPr>
            <a:picLocks noChangeAspect="1"/>
          </p:cNvPicPr>
          <p:nvPr/>
        </p:nvPicPr>
        <p:blipFill rotWithShape="1">
          <a:blip r:embed="rId8"/>
          <a:srcRect r="50353" b="50752"/>
          <a:stretch/>
        </p:blipFill>
        <p:spPr>
          <a:xfrm rot="5400000">
            <a:off x="3841441" y="1325008"/>
            <a:ext cx="576678" cy="739901"/>
          </a:xfrm>
          <a:prstGeom prst="rect">
            <a:avLst/>
          </a:prstGeom>
          <a:ln>
            <a:solidFill>
              <a:schemeClr val="tx1"/>
            </a:solidFill>
          </a:ln>
        </p:spPr>
      </p:pic>
      <p:pic>
        <p:nvPicPr>
          <p:cNvPr id="17" name="Picture 16">
            <a:extLst>
              <a:ext uri="{FF2B5EF4-FFF2-40B4-BE49-F238E27FC236}">
                <a16:creationId xmlns:a16="http://schemas.microsoft.com/office/drawing/2014/main" id="{75392B7B-3874-864F-A1F1-C1D35982CC8B}"/>
              </a:ext>
            </a:extLst>
          </p:cNvPr>
          <p:cNvPicPr>
            <a:picLocks noChangeAspect="1"/>
          </p:cNvPicPr>
          <p:nvPr/>
        </p:nvPicPr>
        <p:blipFill rotWithShape="1">
          <a:blip r:embed="rId8"/>
          <a:srcRect r="50353" b="50752"/>
          <a:stretch/>
        </p:blipFill>
        <p:spPr>
          <a:xfrm rot="5400000">
            <a:off x="4034745" y="1532170"/>
            <a:ext cx="585405" cy="751098"/>
          </a:xfrm>
          <a:prstGeom prst="rect">
            <a:avLst/>
          </a:prstGeom>
          <a:ln>
            <a:solidFill>
              <a:schemeClr val="tx1"/>
            </a:solidFill>
          </a:ln>
        </p:spPr>
      </p:pic>
    </p:spTree>
    <p:extLst>
      <p:ext uri="{BB962C8B-B14F-4D97-AF65-F5344CB8AC3E}">
        <p14:creationId xmlns:p14="http://schemas.microsoft.com/office/powerpoint/2010/main" val="107247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692771"/>
          </a:xfrm>
          <a:prstGeom prst="rect">
            <a:avLst/>
          </a:prstGeom>
        </p:spPr>
        <p:txBody>
          <a:bodyPr wrap="square">
            <a:spAutoFit/>
          </a:bodyPr>
          <a:lstStyle/>
          <a:p>
            <a:pPr algn="ctr"/>
            <a:r>
              <a:rPr lang="en-US" sz="2600" b="1" dirty="0"/>
              <a:t>Prompt: </a:t>
            </a:r>
            <a:r>
              <a:rPr lang="en-US" sz="2600" dirty="0"/>
              <a:t>What is happening in this visual text? Provide evidence from the text to support your claim.</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3">
            <a:extLst>
              <a:ext uri="{FF2B5EF4-FFF2-40B4-BE49-F238E27FC236}">
                <a16:creationId xmlns:a16="http://schemas.microsoft.com/office/drawing/2014/main" id="{B449D778-E60E-E54F-8B79-1FA03A8538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510" y="1293545"/>
            <a:ext cx="8368650" cy="4959469"/>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54953"/>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12" y="442975"/>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215048" y="1880358"/>
            <a:ext cx="5057841" cy="4296656"/>
          </a:xfrm>
          <a:prstGeom prst="rect">
            <a:avLst/>
          </a:prstGeom>
          <a:solidFill>
            <a:schemeClr val="bg1"/>
          </a:solidFill>
          <a:ln w="50800">
            <a:solidFill>
              <a:srgbClr val="C00000"/>
            </a:solidFill>
            <a:miter lim="800000"/>
            <a:headEnd/>
            <a:tailEnd/>
          </a:ln>
        </p:spPr>
      </p:pic>
      <p:pic>
        <p:nvPicPr>
          <p:cNvPr id="16" name="Picture 3">
            <a:extLst>
              <a:ext uri="{FF2B5EF4-FFF2-40B4-BE49-F238E27FC236}">
                <a16:creationId xmlns:a16="http://schemas.microsoft.com/office/drawing/2014/main" id="{CEA60D48-40C9-9A41-AD5D-3BB495967EF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78547" y="3022795"/>
            <a:ext cx="3488194" cy="206719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0" y="1744663"/>
            <a:ext cx="7543800" cy="4148137"/>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9</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FORTIFY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1525" y="39687"/>
            <a:ext cx="7543800" cy="855662"/>
          </a:xfrm>
        </p:spPr>
        <p:txBody>
          <a:bodyPr/>
          <a:lstStyle/>
          <a:p>
            <a:pPr algn="ctr"/>
            <a:r>
              <a:rPr lang="en-US" b="1" dirty="0">
                <a:solidFill>
                  <a:schemeClr val="tx1"/>
                </a:solidFill>
              </a:rPr>
              <a:t>Prompt and Response Starters</a:t>
            </a:r>
          </a:p>
        </p:txBody>
      </p:sp>
      <p:sp>
        <p:nvSpPr>
          <p:cNvPr id="6" name="Content Placeholder 2">
            <a:extLst>
              <a:ext uri="{FF2B5EF4-FFF2-40B4-BE49-F238E27FC236}">
                <a16:creationId xmlns:a16="http://schemas.microsoft.com/office/drawing/2014/main" id="{6D8BF879-1EED-2345-B0EA-49002073E89D}"/>
              </a:ext>
            </a:extLst>
          </p:cNvPr>
          <p:cNvSpPr txBox="1">
            <a:spLocks/>
          </p:cNvSpPr>
          <p:nvPr/>
        </p:nvSpPr>
        <p:spPr>
          <a:xfrm>
            <a:off x="342900" y="1114424"/>
            <a:ext cx="4140200" cy="5061857"/>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indent="0">
              <a:buFont typeface="Calibri" panose="020F0502020204030204" pitchFamily="34" charset="0"/>
              <a:buNone/>
            </a:pPr>
            <a:r>
              <a:rPr lang="en-US" sz="3500" b="1">
                <a:latin typeface="Calibri"/>
                <a:cs typeface="Calibri"/>
              </a:rPr>
              <a:t>Prompt Starters: </a:t>
            </a:r>
            <a:r>
              <a:rPr lang="en-US" sz="3500">
                <a:latin typeface="Calibri"/>
                <a:cs typeface="Calibri"/>
              </a:rPr>
              <a:t>	</a:t>
            </a:r>
          </a:p>
          <a:p>
            <a:r>
              <a:rPr lang="en-US" sz="2800">
                <a:latin typeface="Calibri"/>
                <a:cs typeface="Calibri"/>
              </a:rPr>
              <a:t>How do you know…?</a:t>
            </a:r>
          </a:p>
          <a:p>
            <a:endParaRPr lang="en-US" sz="2800">
              <a:latin typeface="Calibri"/>
              <a:cs typeface="Calibri"/>
            </a:endParaRPr>
          </a:p>
          <a:p>
            <a:r>
              <a:rPr lang="en-US" sz="2800">
                <a:latin typeface="Calibri"/>
                <a:cs typeface="Calibri"/>
              </a:rPr>
              <a:t>What is happening…?</a:t>
            </a:r>
          </a:p>
          <a:p>
            <a:endParaRPr lang="en-US" sz="2800">
              <a:latin typeface="Calibri"/>
              <a:cs typeface="Calibri"/>
            </a:endParaRPr>
          </a:p>
          <a:p>
            <a:r>
              <a:rPr lang="en-US" sz="2800">
                <a:latin typeface="Calibri"/>
                <a:cs typeface="Calibri"/>
              </a:rPr>
              <a:t>Where did you get that information?</a:t>
            </a:r>
          </a:p>
          <a:p>
            <a:endParaRPr lang="en-US" sz="2800">
              <a:latin typeface="Calibri"/>
              <a:cs typeface="Calibri"/>
            </a:endParaRPr>
          </a:p>
          <a:p>
            <a:r>
              <a:rPr lang="en-US" sz="2800">
                <a:latin typeface="Calibri"/>
                <a:cs typeface="Calibri"/>
              </a:rPr>
              <a:t>Show me in the text where…</a:t>
            </a:r>
          </a:p>
          <a:p>
            <a:pPr marL="0" indent="0">
              <a:buFont typeface="Calibri" panose="020F0502020204030204" pitchFamily="34" charset="0"/>
              <a:buNone/>
            </a:pPr>
            <a:r>
              <a:rPr lang="en-US" sz="3600">
                <a:latin typeface="Calibri"/>
                <a:cs typeface="Calibri"/>
              </a:rPr>
              <a:t>	</a:t>
            </a:r>
            <a:endParaRPr lang="en-US" sz="3600" dirty="0">
              <a:latin typeface="Calibri"/>
              <a:cs typeface="Calibri"/>
            </a:endParaRPr>
          </a:p>
        </p:txBody>
      </p:sp>
      <p:sp>
        <p:nvSpPr>
          <p:cNvPr id="7" name="Content Placeholder 2">
            <a:extLst>
              <a:ext uri="{FF2B5EF4-FFF2-40B4-BE49-F238E27FC236}">
                <a16:creationId xmlns:a16="http://schemas.microsoft.com/office/drawing/2014/main" id="{B9C7AEC5-16A0-6447-91AD-0404F8DC8814}"/>
              </a:ext>
            </a:extLst>
          </p:cNvPr>
          <p:cNvSpPr txBox="1">
            <a:spLocks/>
          </p:cNvSpPr>
          <p:nvPr/>
        </p:nvSpPr>
        <p:spPr>
          <a:xfrm>
            <a:off x="4718957" y="1139825"/>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I know because…</a:t>
            </a:r>
          </a:p>
          <a:p>
            <a:endParaRPr lang="en-US" sz="2800" dirty="0">
              <a:latin typeface="Calibri"/>
              <a:cs typeface="Calibri"/>
            </a:endParaRPr>
          </a:p>
          <a:p>
            <a:r>
              <a:rPr lang="en-US" sz="2800" dirty="0">
                <a:latin typeface="Calibri"/>
                <a:cs typeface="Calibri"/>
              </a:rPr>
              <a:t>I think ____, so____...</a:t>
            </a:r>
          </a:p>
          <a:p>
            <a:endParaRPr lang="en-US" sz="2800" dirty="0">
              <a:latin typeface="Calibri"/>
              <a:cs typeface="Calibri"/>
            </a:endParaRPr>
          </a:p>
          <a:p>
            <a:r>
              <a:rPr lang="en-US" sz="2800" dirty="0">
                <a:latin typeface="Calibri"/>
                <a:cs typeface="Calibri"/>
              </a:rPr>
              <a:t>I have seen this in…</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In the text…</a:t>
            </a:r>
          </a:p>
        </p:txBody>
      </p:sp>
    </p:spTree>
    <p:extLst>
      <p:ext uri="{BB962C8B-B14F-4D97-AF65-F5344CB8AC3E}">
        <p14:creationId xmlns:p14="http://schemas.microsoft.com/office/powerpoint/2010/main" val="86340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7A7320A6-5692-E241-A322-46D7081CE51B}"/>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358679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2941055"/>
            <a:ext cx="3014663"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D224868F-AB8B-B846-881C-8E983DBD5523}"/>
              </a:ext>
            </a:extLst>
          </p:cNvPr>
          <p:cNvPicPr>
            <a:picLocks noChangeAspect="1"/>
          </p:cNvPicPr>
          <p:nvPr/>
        </p:nvPicPr>
        <p:blipFill>
          <a:blip r:embed="rId4"/>
          <a:stretch>
            <a:fillRect/>
          </a:stretch>
        </p:blipFill>
        <p:spPr>
          <a:xfrm>
            <a:off x="3056994" y="1690255"/>
            <a:ext cx="5913230" cy="3839279"/>
          </a:xfrm>
          <a:prstGeom prst="rect">
            <a:avLst/>
          </a:prstGeom>
          <a:ln w="5715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5913085C-A747-7C41-AAA5-E125731457BA}"/>
              </a:ext>
            </a:extLst>
          </p:cNvPr>
          <p:cNvPicPr>
            <a:picLocks noChangeAspect="1"/>
          </p:cNvPicPr>
          <p:nvPr/>
        </p:nvPicPr>
        <p:blipFill>
          <a:blip r:embed="rId6"/>
          <a:stretch>
            <a:fillRect/>
          </a:stretch>
        </p:blipFill>
        <p:spPr>
          <a:xfrm>
            <a:off x="3352632" y="1882204"/>
            <a:ext cx="5617592" cy="3647330"/>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4DAEF531-D140-0546-8466-27C31CDBA3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26483" y="442658"/>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68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093976"/>
          </a:xfrm>
          <a:prstGeom prst="rect">
            <a:avLst/>
          </a:prstGeom>
          <a:noFill/>
        </p:spPr>
        <p:txBody>
          <a:bodyPr wrap="square" rtlCol="0">
            <a:spAutoFit/>
          </a:bodyPr>
          <a:lstStyle/>
          <a:p>
            <a:r>
              <a:rPr lang="en-US" sz="1300" b="1" dirty="0"/>
              <a:t>Partner A: </a:t>
            </a:r>
            <a:r>
              <a:rPr lang="en-US" sz="1300" dirty="0"/>
              <a:t>I think what is happening is that the farm workers in California are</a:t>
            </a:r>
            <a:r>
              <a:rPr lang="en-US" sz="1300" b="1" dirty="0"/>
              <a:t> </a:t>
            </a:r>
            <a:r>
              <a:rPr lang="en-US" sz="1300" dirty="0"/>
              <a:t>harvesting crops. What do you think is happening in the visual text? </a:t>
            </a:r>
          </a:p>
          <a:p>
            <a:r>
              <a:rPr lang="en-US" sz="1300" b="1" dirty="0"/>
              <a:t> </a:t>
            </a:r>
            <a:endParaRPr lang="en-US" sz="1300" dirty="0"/>
          </a:p>
          <a:p>
            <a:endParaRPr lang="en-US" sz="1300" b="1" dirty="0"/>
          </a:p>
          <a:p>
            <a:r>
              <a:rPr lang="en-US" sz="1300" b="1" dirty="0"/>
              <a:t>Partner A: </a:t>
            </a:r>
            <a:r>
              <a:rPr lang="en-US" sz="1300" dirty="0"/>
              <a:t>I notice that there are six people picking flowers from the flowerbed and there are seven people picking oranges from the trees. They are in California because the crate says “California Oranges.” What evidence can you use to support your claim? </a:t>
            </a:r>
          </a:p>
          <a:p>
            <a:endParaRPr lang="en-US" sz="1300" b="1" dirty="0"/>
          </a:p>
          <a:p>
            <a:endParaRPr lang="en-US" sz="1300" b="1" dirty="0"/>
          </a:p>
          <a:p>
            <a:r>
              <a:rPr lang="en-US" sz="1300" b="1" dirty="0"/>
              <a:t>Partner A: </a:t>
            </a:r>
            <a:r>
              <a:rPr lang="en-US" sz="1300" dirty="0"/>
              <a:t>They are gathering flowers. There are four women in in the flowerbed picking flowers with their hands. It also seems that the two women in the back are waiting to collect the flowers. What can you add to your claim? </a:t>
            </a:r>
          </a:p>
          <a:p>
            <a:endParaRPr lang="en-US" sz="1300" dirty="0"/>
          </a:p>
          <a:p>
            <a:endParaRPr lang="en-US" sz="1300" b="1" dirty="0"/>
          </a:p>
          <a:p>
            <a:r>
              <a:rPr lang="en-US" sz="1300" b="1" dirty="0"/>
              <a:t>Partner A: </a:t>
            </a:r>
            <a:r>
              <a:rPr lang="en-US" sz="1300" dirty="0"/>
              <a:t>I think what is happening is that the farm workers in California are harvesting fruit and flowers by working together. What do you think is happening in the visual text? </a:t>
            </a:r>
          </a:p>
          <a:p>
            <a:endParaRPr lang="en-US" sz="1300" dirty="0"/>
          </a:p>
        </p:txBody>
      </p:sp>
      <p:sp>
        <p:nvSpPr>
          <p:cNvPr id="5" name="TextBox 4"/>
          <p:cNvSpPr txBox="1"/>
          <p:nvPr/>
        </p:nvSpPr>
        <p:spPr>
          <a:xfrm>
            <a:off x="4591715" y="1052160"/>
            <a:ext cx="3619308" cy="5293757"/>
          </a:xfrm>
          <a:prstGeom prst="rect">
            <a:avLst/>
          </a:prstGeom>
          <a:noFill/>
        </p:spPr>
        <p:txBody>
          <a:bodyPr wrap="square" rtlCol="0">
            <a:spAutoFit/>
          </a:bodyPr>
          <a:lstStyle/>
          <a:p>
            <a:r>
              <a:rPr lang="en-US" sz="1300" b="1" dirty="0"/>
              <a:t>Partner B: </a:t>
            </a:r>
            <a:r>
              <a:rPr lang="en-US" sz="1300" dirty="0"/>
              <a:t>I think what is happening is that the all the workers on the farm are doing their specific job. What can you add to your claim? </a:t>
            </a:r>
          </a:p>
          <a:p>
            <a:endParaRPr lang="en-US" sz="1300" b="1" dirty="0"/>
          </a:p>
          <a:p>
            <a:r>
              <a:rPr lang="en-US" sz="1300" b="1" dirty="0"/>
              <a:t>Partner B: </a:t>
            </a:r>
            <a:r>
              <a:rPr lang="en-US" sz="1300" dirty="0"/>
              <a:t>I notice that the people you just talked about have specific jobs. Some are picking the farm products and others are collecting them. For example, the men in front are picking the oranges and putting them in small buckets. Another man is dumping a large bucket into the crates.  One man is carrying crates. And the man in front appears to be checking the oranges. What evidence can you use to support your claim? </a:t>
            </a:r>
          </a:p>
          <a:p>
            <a:endParaRPr lang="en-US" sz="1300" b="1" dirty="0"/>
          </a:p>
          <a:p>
            <a:r>
              <a:rPr lang="en-US" sz="1300" b="1" dirty="0"/>
              <a:t>Partner B:</a:t>
            </a:r>
            <a:r>
              <a:rPr lang="en-US" sz="1300" dirty="0"/>
              <a:t> I agree with you that they are picking flowers. I notice that the women are harvesting either red or white flowers and the two women in the brown dresses are waiting and collecting them because they have specific jobs, too. Now what do you think is happening in the visual text? </a:t>
            </a:r>
          </a:p>
          <a:p>
            <a:endParaRPr lang="en-US" sz="1300" dirty="0"/>
          </a:p>
          <a:p>
            <a:endParaRPr lang="en-US" sz="1300" dirty="0"/>
          </a:p>
          <a:p>
            <a:r>
              <a:rPr lang="en-US" sz="1300" b="1" dirty="0"/>
              <a:t>Partner B: </a:t>
            </a:r>
            <a:r>
              <a:rPr lang="en-US" sz="1300" dirty="0"/>
              <a:t>I think what is happening is that each farm worker is doing their specific job that depends on the crop that they are harvesting. </a:t>
            </a:r>
          </a:p>
          <a:p>
            <a:endParaRPr lang="en-US" sz="13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77860" y="1155890"/>
            <a:ext cx="0" cy="506410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17839" y="-58378"/>
            <a:ext cx="8229600" cy="1001713"/>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9073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8612" y="529007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3313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033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81772"/>
            <a:ext cx="1199599" cy="1048469"/>
          </a:xfrm>
          <a:prstGeom prst="rect">
            <a:avLst/>
          </a:prstGeom>
        </p:spPr>
      </p:pic>
    </p:spTree>
    <p:extLst>
      <p:ext uri="{BB962C8B-B14F-4D97-AF65-F5344CB8AC3E}">
        <p14:creationId xmlns:p14="http://schemas.microsoft.com/office/powerpoint/2010/main" val="276147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093976"/>
          </a:xfrm>
          <a:prstGeom prst="rect">
            <a:avLst/>
          </a:prstGeom>
          <a:noFill/>
        </p:spPr>
        <p:txBody>
          <a:bodyPr wrap="square" rtlCol="0">
            <a:spAutoFit/>
          </a:bodyPr>
          <a:lstStyle/>
          <a:p>
            <a:r>
              <a:rPr lang="en-US" sz="1300" b="1" dirty="0"/>
              <a:t>Partner A: </a:t>
            </a:r>
            <a:r>
              <a:rPr lang="en-US" sz="1300" dirty="0"/>
              <a:t>I think what is happening is that the farm workers in California are</a:t>
            </a:r>
            <a:r>
              <a:rPr lang="en-US" sz="1300" b="1" dirty="0"/>
              <a:t> </a:t>
            </a:r>
            <a:r>
              <a:rPr lang="en-US" sz="1300" dirty="0"/>
              <a:t>harvesting crops. What do you think is happening in the visual text? </a:t>
            </a:r>
          </a:p>
          <a:p>
            <a:r>
              <a:rPr lang="en-US" sz="1300" b="1" dirty="0"/>
              <a:t> </a:t>
            </a:r>
            <a:endParaRPr lang="en-US" sz="1300" dirty="0"/>
          </a:p>
          <a:p>
            <a:endParaRPr lang="en-US" sz="1300" b="1" dirty="0"/>
          </a:p>
          <a:p>
            <a:r>
              <a:rPr lang="en-US" sz="1300" b="1" dirty="0"/>
              <a:t>Partner A: </a:t>
            </a:r>
            <a:r>
              <a:rPr lang="en-US" sz="1300" dirty="0"/>
              <a:t>I notice that there are six people picking flowers from the flowerbed and there are seven people picking oranges from the trees. They are in California because the crate says “California Oranges.” What evidence can you use to support your claim? </a:t>
            </a:r>
          </a:p>
          <a:p>
            <a:endParaRPr lang="en-US" sz="1300" b="1" dirty="0"/>
          </a:p>
          <a:p>
            <a:endParaRPr lang="en-US" sz="1300" b="1" dirty="0"/>
          </a:p>
          <a:p>
            <a:r>
              <a:rPr lang="en-US" sz="1300" b="1" dirty="0"/>
              <a:t>Partner A: </a:t>
            </a:r>
            <a:r>
              <a:rPr lang="en-US" sz="1300" dirty="0"/>
              <a:t>They are gathering flowers. There are four women in in the flowerbed picking flowers with their hands. It also seems that the two women in the back are waiting to collect the flowers. What can you add to your claim? </a:t>
            </a:r>
          </a:p>
          <a:p>
            <a:endParaRPr lang="en-US" sz="1300" dirty="0"/>
          </a:p>
          <a:p>
            <a:endParaRPr lang="en-US" sz="1300" b="1" dirty="0"/>
          </a:p>
          <a:p>
            <a:r>
              <a:rPr lang="en-US" sz="1300" b="1" dirty="0"/>
              <a:t>Partner A: </a:t>
            </a:r>
            <a:r>
              <a:rPr lang="en-US" sz="1300" dirty="0"/>
              <a:t>I think what is happening is that the farm workers in California are harvesting fruit and flowers by working together. What do you think is happening in the visual text? </a:t>
            </a:r>
          </a:p>
          <a:p>
            <a:endParaRPr lang="en-US" sz="1300" dirty="0"/>
          </a:p>
        </p:txBody>
      </p:sp>
      <p:sp>
        <p:nvSpPr>
          <p:cNvPr id="5" name="TextBox 4"/>
          <p:cNvSpPr txBox="1"/>
          <p:nvPr/>
        </p:nvSpPr>
        <p:spPr>
          <a:xfrm>
            <a:off x="4591715" y="1052160"/>
            <a:ext cx="3619308" cy="5293757"/>
          </a:xfrm>
          <a:prstGeom prst="rect">
            <a:avLst/>
          </a:prstGeom>
          <a:noFill/>
        </p:spPr>
        <p:txBody>
          <a:bodyPr wrap="square" rtlCol="0">
            <a:spAutoFit/>
          </a:bodyPr>
          <a:lstStyle/>
          <a:p>
            <a:r>
              <a:rPr lang="en-US" sz="1300" b="1" dirty="0"/>
              <a:t>Partner B: </a:t>
            </a:r>
            <a:r>
              <a:rPr lang="en-US" sz="1300" dirty="0"/>
              <a:t>I think what is happening is that the all the workers on the farm are doing their specific job. What can you add to your claim? </a:t>
            </a:r>
          </a:p>
          <a:p>
            <a:endParaRPr lang="en-US" sz="1300" b="1" dirty="0"/>
          </a:p>
          <a:p>
            <a:r>
              <a:rPr lang="en-US" sz="1300" b="1" dirty="0"/>
              <a:t>Partner B: </a:t>
            </a:r>
            <a:r>
              <a:rPr lang="en-US" sz="1300" dirty="0"/>
              <a:t>I notice that the people you just talked about have specific jobs. Some are picking the farm products and others are collecting them. For example, the men in front are picking the oranges and putting them in small buckets. Another man is dumping a large bucket into the crates.  One man is carrying crates. And the man in front appears to be checking the oranges. What evidence can you use to support your claim? </a:t>
            </a:r>
          </a:p>
          <a:p>
            <a:endParaRPr lang="en-US" sz="1300" b="1" dirty="0"/>
          </a:p>
          <a:p>
            <a:r>
              <a:rPr lang="en-US" sz="1300" b="1" dirty="0"/>
              <a:t>Partner B:</a:t>
            </a:r>
            <a:r>
              <a:rPr lang="en-US" sz="1300" dirty="0"/>
              <a:t> I agree with you that they are picking flowers. I notice that the women are harvesting either red or white flowers and the two women in the brown dresses are waiting and collecting them because they have specific jobs, too. Now what do you think is happening in the visual text? </a:t>
            </a:r>
          </a:p>
          <a:p>
            <a:endParaRPr lang="en-US" sz="1300" dirty="0"/>
          </a:p>
          <a:p>
            <a:endParaRPr lang="en-US" sz="1300" dirty="0"/>
          </a:p>
          <a:p>
            <a:r>
              <a:rPr lang="en-US" sz="1300" b="1" dirty="0"/>
              <a:t>Partner B: </a:t>
            </a:r>
            <a:r>
              <a:rPr lang="en-US" sz="1300" dirty="0"/>
              <a:t>I think what is happening is that each farm worker is doing their specific job that depends on the crop that they are harvesting. </a:t>
            </a:r>
          </a:p>
          <a:p>
            <a:endParaRPr lang="en-US" sz="13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67280"/>
            <a:ext cx="8229600" cy="1001713"/>
          </a:xfrm>
        </p:spPr>
        <p:txBody>
          <a:bodyPr>
            <a:normAutofit/>
          </a:bodyPr>
          <a:lstStyle/>
          <a:p>
            <a:pPr algn="ctr"/>
            <a:r>
              <a:rPr lang="en-US" sz="2800" b="1" u="sng" dirty="0">
                <a:solidFill>
                  <a:schemeClr val="tx1"/>
                </a:solidFill>
              </a:rPr>
              <a:t>Understanding the Skill of FORTIFY</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93806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7480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8" y="373888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8" y="5109733"/>
            <a:ext cx="1199599" cy="1048469"/>
          </a:xfrm>
          <a:prstGeom prst="rect">
            <a:avLst/>
          </a:prstGeom>
        </p:spPr>
      </p:pic>
      <p:cxnSp>
        <p:nvCxnSpPr>
          <p:cNvPr id="15" name="Straight Connector 14">
            <a:extLst>
              <a:ext uri="{FF2B5EF4-FFF2-40B4-BE49-F238E27FC236}">
                <a16:creationId xmlns:a16="http://schemas.microsoft.com/office/drawing/2014/main" id="{CC06EE20-D824-C54C-A4B5-BD986E5A3C1F}"/>
              </a:ext>
            </a:extLst>
          </p:cNvPr>
          <p:cNvCxnSpPr>
            <a:cxnSpLocks/>
          </p:cNvCxnSpPr>
          <p:nvPr/>
        </p:nvCxnSpPr>
        <p:spPr>
          <a:xfrm>
            <a:off x="2026642" y="4064804"/>
            <a:ext cx="233270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03FFA24-15FA-5B41-BBF1-E921336EB423}"/>
              </a:ext>
            </a:extLst>
          </p:cNvPr>
          <p:cNvCxnSpPr>
            <a:cxnSpLocks/>
          </p:cNvCxnSpPr>
          <p:nvPr/>
        </p:nvCxnSpPr>
        <p:spPr>
          <a:xfrm flipV="1">
            <a:off x="1300006" y="4263116"/>
            <a:ext cx="3059343" cy="311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D251F0B-79C0-3141-BDEB-80FFD443F21C}"/>
              </a:ext>
            </a:extLst>
          </p:cNvPr>
          <p:cNvCxnSpPr>
            <a:cxnSpLocks/>
          </p:cNvCxnSpPr>
          <p:nvPr/>
        </p:nvCxnSpPr>
        <p:spPr>
          <a:xfrm>
            <a:off x="1272296" y="4478350"/>
            <a:ext cx="1734139" cy="315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5175B9C-CF4E-B94A-BC6F-6FBC68BE955A}"/>
              </a:ext>
            </a:extLst>
          </p:cNvPr>
          <p:cNvCxnSpPr>
            <a:cxnSpLocks/>
          </p:cNvCxnSpPr>
          <p:nvPr/>
        </p:nvCxnSpPr>
        <p:spPr>
          <a:xfrm>
            <a:off x="1998932" y="5438338"/>
            <a:ext cx="172794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F316C48-0A5F-7842-B107-5463A44B3EB7}"/>
              </a:ext>
            </a:extLst>
          </p:cNvPr>
          <p:cNvCxnSpPr>
            <a:cxnSpLocks/>
          </p:cNvCxnSpPr>
          <p:nvPr/>
        </p:nvCxnSpPr>
        <p:spPr>
          <a:xfrm>
            <a:off x="2113945" y="4868826"/>
            <a:ext cx="224540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4ADB7AD-4D9E-184F-83F8-0490466ADECB}"/>
              </a:ext>
            </a:extLst>
          </p:cNvPr>
          <p:cNvCxnSpPr>
            <a:cxnSpLocks/>
          </p:cNvCxnSpPr>
          <p:nvPr/>
        </p:nvCxnSpPr>
        <p:spPr>
          <a:xfrm>
            <a:off x="5397088" y="4272624"/>
            <a:ext cx="252649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C1DA826-46D9-914C-8CD7-F27177A2D4A1}"/>
              </a:ext>
            </a:extLst>
          </p:cNvPr>
          <p:cNvCxnSpPr>
            <a:cxnSpLocks/>
          </p:cNvCxnSpPr>
          <p:nvPr/>
        </p:nvCxnSpPr>
        <p:spPr>
          <a:xfrm flipV="1">
            <a:off x="4634245" y="4457084"/>
            <a:ext cx="3349586" cy="2126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0F56E1-0F9A-2349-B043-A4401577DB12}"/>
              </a:ext>
            </a:extLst>
          </p:cNvPr>
          <p:cNvCxnSpPr>
            <a:cxnSpLocks/>
          </p:cNvCxnSpPr>
          <p:nvPr/>
        </p:nvCxnSpPr>
        <p:spPr>
          <a:xfrm>
            <a:off x="4676775" y="4660388"/>
            <a:ext cx="330705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1AC2C48-81E7-EC42-89E3-0F7657B1A4C5}"/>
              </a:ext>
            </a:extLst>
          </p:cNvPr>
          <p:cNvCxnSpPr>
            <a:cxnSpLocks/>
          </p:cNvCxnSpPr>
          <p:nvPr/>
        </p:nvCxnSpPr>
        <p:spPr>
          <a:xfrm>
            <a:off x="4701585" y="4862728"/>
            <a:ext cx="240579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44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D0E588CD-1034-F44F-AC31-4F05DFA5AD35}"/>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224598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44F87596-6F67-624B-9DE5-379C6C440642}"/>
              </a:ext>
            </a:extLst>
          </p:cNvPr>
          <p:cNvPicPr>
            <a:picLocks noChangeAspect="1"/>
          </p:cNvPicPr>
          <p:nvPr/>
        </p:nvPicPr>
        <p:blipFill>
          <a:blip r:embed="rId6"/>
          <a:stretch>
            <a:fillRect/>
          </a:stretch>
        </p:blipFill>
        <p:spPr>
          <a:xfrm>
            <a:off x="3412266" y="1745673"/>
            <a:ext cx="5571812" cy="3617607"/>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AEE7C028-2871-3047-9D86-7BCF82DFFA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15200" y="542688"/>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5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401479"/>
          </a:xfrm>
          <a:prstGeom prst="rect">
            <a:avLst/>
          </a:prstGeom>
          <a:noFill/>
        </p:spPr>
        <p:txBody>
          <a:bodyPr wrap="square" rtlCol="0">
            <a:spAutoFit/>
          </a:bodyPr>
          <a:lstStyle/>
          <a:p>
            <a:r>
              <a:rPr lang="en-US" sz="1500" b="1" dirty="0"/>
              <a:t>Partner A: </a:t>
            </a:r>
            <a:r>
              <a:rPr lang="en-US" sz="1500" dirty="0"/>
              <a:t>The workers are doing their job. What is happening? </a:t>
            </a:r>
          </a:p>
          <a:p>
            <a:endParaRPr lang="en-US" sz="1500" dirty="0"/>
          </a:p>
          <a:p>
            <a:endParaRPr lang="en-US" sz="1500" dirty="0"/>
          </a:p>
          <a:p>
            <a:endParaRPr lang="en-US" sz="1500" dirty="0"/>
          </a:p>
          <a:p>
            <a:r>
              <a:rPr lang="en-US" sz="1500" b="1" dirty="0"/>
              <a:t>Partner A: </a:t>
            </a:r>
            <a:r>
              <a:rPr lang="en-US" sz="1500" dirty="0"/>
              <a:t>The people in the text have jobs. Some are picking the farm products and others are collecting them. The men in front are picking the oranges. A man is dumping a large bucket. What evidence can you use?</a:t>
            </a:r>
            <a:br>
              <a:rPr lang="en-US" sz="1500" dirty="0"/>
            </a:br>
            <a:endParaRPr lang="en-US" sz="1500" dirty="0"/>
          </a:p>
          <a:p>
            <a:endParaRPr lang="en-US" sz="1500" dirty="0"/>
          </a:p>
          <a:p>
            <a:r>
              <a:rPr lang="en-US" sz="1500" b="1" dirty="0"/>
              <a:t>Partner A: </a:t>
            </a:r>
            <a:r>
              <a:rPr lang="en-US" sz="1500" dirty="0"/>
              <a:t>They are harvesting flowers. I notice that the women are harvesting either red or white flowers. </a:t>
            </a:r>
          </a:p>
          <a:p>
            <a:endParaRPr lang="en-US" sz="1500" dirty="0"/>
          </a:p>
          <a:p>
            <a:endParaRPr lang="en-US" sz="1500" dirty="0"/>
          </a:p>
          <a:p>
            <a:endParaRPr lang="en-US" sz="1500" dirty="0"/>
          </a:p>
          <a:p>
            <a:r>
              <a:rPr lang="en-US" sz="1500" b="1" dirty="0"/>
              <a:t>Partner A: </a:t>
            </a:r>
            <a:r>
              <a:rPr lang="en-US" sz="1500" dirty="0"/>
              <a:t>Each farm worker is doing his specific job. Now what is happening? </a:t>
            </a:r>
          </a:p>
          <a:p>
            <a:endParaRPr lang="en-US" sz="1500" dirty="0"/>
          </a:p>
        </p:txBody>
      </p:sp>
      <p:sp>
        <p:nvSpPr>
          <p:cNvPr id="5" name="TextBox 4"/>
          <p:cNvSpPr txBox="1"/>
          <p:nvPr/>
        </p:nvSpPr>
        <p:spPr>
          <a:xfrm>
            <a:off x="4591715" y="1052160"/>
            <a:ext cx="3619308" cy="5170646"/>
          </a:xfrm>
          <a:prstGeom prst="rect">
            <a:avLst/>
          </a:prstGeom>
          <a:noFill/>
        </p:spPr>
        <p:txBody>
          <a:bodyPr wrap="square" rtlCol="0">
            <a:spAutoFit/>
          </a:bodyPr>
          <a:lstStyle/>
          <a:p>
            <a:endParaRPr lang="en-US" sz="1500" b="1" dirty="0"/>
          </a:p>
          <a:p>
            <a:r>
              <a:rPr lang="en-US" sz="1500" b="1" dirty="0"/>
              <a:t>Partner B: </a:t>
            </a:r>
            <a:r>
              <a:rPr lang="en-US" sz="1500" dirty="0"/>
              <a:t>The farm workers are harvesting. What claim? </a:t>
            </a:r>
          </a:p>
          <a:p>
            <a:endParaRPr lang="en-US" sz="1500" b="1" dirty="0"/>
          </a:p>
          <a:p>
            <a:endParaRPr lang="en-US" sz="1500" b="1" dirty="0"/>
          </a:p>
          <a:p>
            <a:endParaRPr lang="en-US" sz="1500" b="1" dirty="0"/>
          </a:p>
          <a:p>
            <a:endParaRPr lang="en-US" sz="1500" b="1" dirty="0"/>
          </a:p>
          <a:p>
            <a:r>
              <a:rPr lang="en-US" sz="1500" b="1" dirty="0"/>
              <a:t>Partner B: </a:t>
            </a:r>
            <a:r>
              <a:rPr lang="en-US" sz="1500" dirty="0"/>
              <a:t>There are six people picking. They are in California. What evidence can you use? </a:t>
            </a:r>
          </a:p>
          <a:p>
            <a:endParaRPr lang="en-US" sz="1500" dirty="0"/>
          </a:p>
          <a:p>
            <a:endParaRPr lang="en-US" sz="1500" dirty="0"/>
          </a:p>
          <a:p>
            <a:endParaRPr lang="en-US" sz="1500" dirty="0"/>
          </a:p>
          <a:p>
            <a:endParaRPr lang="en-US" sz="1500" b="1" dirty="0"/>
          </a:p>
          <a:p>
            <a:r>
              <a:rPr lang="en-US" sz="1500" b="1" dirty="0"/>
              <a:t>Partner B: </a:t>
            </a:r>
            <a:r>
              <a:rPr lang="en-US" sz="1500" dirty="0"/>
              <a:t>There are four women in in the flowerbed. </a:t>
            </a:r>
          </a:p>
          <a:p>
            <a:endParaRPr lang="en-US" sz="1500" dirty="0"/>
          </a:p>
          <a:p>
            <a:endParaRPr lang="en-US" sz="1500" dirty="0"/>
          </a:p>
          <a:p>
            <a:endParaRPr lang="en-US" sz="1500" b="1" dirty="0"/>
          </a:p>
          <a:p>
            <a:r>
              <a:rPr lang="en-US" sz="1500" b="1" dirty="0"/>
              <a:t>Partner B</a:t>
            </a:r>
            <a:r>
              <a:rPr lang="en-US" sz="1500" dirty="0"/>
              <a:t>: The farm workers in California are harvesting.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77860" y="1183600"/>
            <a:ext cx="0" cy="506101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99798" y="110887"/>
            <a:ext cx="8229600" cy="1001712"/>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88949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011" y="528698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60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807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4" y="5115902"/>
            <a:ext cx="1199599" cy="1048469"/>
          </a:xfrm>
          <a:prstGeom prst="rect">
            <a:avLst/>
          </a:prstGeom>
        </p:spPr>
      </p:pic>
    </p:spTree>
    <p:extLst>
      <p:ext uri="{BB962C8B-B14F-4D97-AF65-F5344CB8AC3E}">
        <p14:creationId xmlns:p14="http://schemas.microsoft.com/office/powerpoint/2010/main" val="24389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326114D0-0FC3-184E-8986-56E658DD005B}"/>
              </a:ext>
            </a:extLst>
          </p:cNvPr>
          <p:cNvPicPr>
            <a:picLocks noChangeAspect="1"/>
          </p:cNvPicPr>
          <p:nvPr/>
        </p:nvPicPr>
        <p:blipFill>
          <a:blip r:embed="rId3"/>
          <a:stretch>
            <a:fillRect/>
          </a:stretch>
        </p:blipFill>
        <p:spPr>
          <a:xfrm>
            <a:off x="4603801" y="484908"/>
            <a:ext cx="4335843" cy="5611091"/>
          </a:xfrm>
          <a:prstGeom prst="rect">
            <a:avLst/>
          </a:prstGeom>
          <a:solidFill>
            <a:schemeClr val="bg1"/>
          </a:solidFill>
          <a:ln w="57150">
            <a:solidFill>
              <a:schemeClr val="tx1"/>
            </a:solidFill>
          </a:ln>
        </p:spPr>
      </p:pic>
      <p:sp>
        <p:nvSpPr>
          <p:cNvPr id="6" name="TextBox 5">
            <a:extLst>
              <a:ext uri="{FF2B5EF4-FFF2-40B4-BE49-F238E27FC236}">
                <a16:creationId xmlns:a16="http://schemas.microsoft.com/office/drawing/2014/main" id="{83C39F6F-6304-174E-9D00-7CEB52BB11EE}"/>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39-40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8587" y="2832096"/>
            <a:ext cx="3000375"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3">
            <a:extLst>
              <a:ext uri="{FF2B5EF4-FFF2-40B4-BE49-F238E27FC236}">
                <a16:creationId xmlns:a16="http://schemas.microsoft.com/office/drawing/2014/main" id="{CE0A28C2-8BB6-F84F-BBA9-BDA0C0353F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8049" y="1371600"/>
            <a:ext cx="5431547" cy="3218869"/>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FORTIFY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5</a:t>
            </a:r>
            <a:r>
              <a:rPr lang="en-US" sz="4800" baseline="30000" dirty="0">
                <a:solidFill>
                  <a:schemeClr val="tx1"/>
                </a:solidFill>
              </a:rPr>
              <a:t>th</a:t>
            </a:r>
            <a:r>
              <a:rPr lang="en-US" sz="4800" dirty="0">
                <a:solidFill>
                  <a:schemeClr val="tx1"/>
                </a:solidFill>
              </a:rPr>
              <a:t> GRADE</a:t>
            </a:r>
          </a:p>
          <a:p>
            <a:r>
              <a:rPr lang="en-US" sz="4800" dirty="0">
                <a:solidFill>
                  <a:schemeClr val="tx1"/>
                </a:solidFill>
              </a:rPr>
              <a:t>Lesson 10</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A2D7603A-33BF-3B48-A78A-59C9C7714CAC}"/>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906685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215590" y="207491"/>
            <a:ext cx="4410215" cy="1831271"/>
          </a:xfrm>
          <a:prstGeom prst="rect">
            <a:avLst/>
          </a:prstGeom>
        </p:spPr>
        <p:txBody>
          <a:bodyPr wrap="square">
            <a:spAutoFit/>
          </a:bodyPr>
          <a:lstStyle/>
          <a:p>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015" y="20749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0" name="Picture 9">
            <a:extLst>
              <a:ext uri="{FF2B5EF4-FFF2-40B4-BE49-F238E27FC236}">
                <a16:creationId xmlns:a16="http://schemas.microsoft.com/office/drawing/2014/main" id="{2FA87A23-22F1-4445-916F-904B52D01918}"/>
              </a:ext>
            </a:extLst>
          </p:cNvPr>
          <p:cNvPicPr>
            <a:picLocks noChangeAspect="1"/>
          </p:cNvPicPr>
          <p:nvPr/>
        </p:nvPicPr>
        <p:blipFill>
          <a:blip r:embed="rId4"/>
          <a:stretch>
            <a:fillRect/>
          </a:stretch>
        </p:blipFill>
        <p:spPr>
          <a:xfrm>
            <a:off x="417130" y="2712500"/>
            <a:ext cx="8309740" cy="2570698"/>
          </a:xfrm>
          <a:prstGeom prst="rect">
            <a:avLst/>
          </a:prstGeom>
          <a:ln w="5715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8294" y="540789"/>
            <a:ext cx="3079377" cy="1200329"/>
          </a:xfrm>
          <a:prstGeom prst="rect">
            <a:avLst/>
          </a:prstGeom>
          <a:noFill/>
        </p:spPr>
        <p:txBody>
          <a:bodyPr wrap="square" rtlCol="0">
            <a:spAutoFit/>
          </a:bodyPr>
          <a:lstStyle/>
          <a:p>
            <a:pPr algn="ctr"/>
            <a:r>
              <a:rPr lang="en-US" sz="2400" b="1" dirty="0"/>
              <a:t>Listen to the Model Constructive Conversation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191" y="458631"/>
            <a:ext cx="1445364" cy="1648785"/>
          </a:xfrm>
          <a:prstGeom prst="rect">
            <a:avLst/>
          </a:prstGeom>
        </p:spPr>
      </p:pic>
      <p:sp>
        <p:nvSpPr>
          <p:cNvPr id="8" name="Rectangle 7"/>
          <p:cNvSpPr/>
          <p:nvPr/>
        </p:nvSpPr>
        <p:spPr>
          <a:xfrm>
            <a:off x="5464320" y="117753"/>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04A37F41-9016-FF44-8634-7555A9D84D8F}"/>
              </a:ext>
            </a:extLst>
          </p:cNvPr>
          <p:cNvPicPr>
            <a:picLocks noChangeAspect="1"/>
          </p:cNvPicPr>
          <p:nvPr/>
        </p:nvPicPr>
        <p:blipFill>
          <a:blip r:embed="rId6"/>
          <a:stretch>
            <a:fillRect/>
          </a:stretch>
        </p:blipFill>
        <p:spPr>
          <a:xfrm>
            <a:off x="208997" y="3238854"/>
            <a:ext cx="8721643" cy="2698124"/>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C42B3FBB-F3FB-6A40-AEC0-F9A7A43E93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14364" y="1823276"/>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478423"/>
          </a:xfrm>
          <a:prstGeom prst="rect">
            <a:avLst/>
          </a:prstGeom>
          <a:noFill/>
        </p:spPr>
        <p:txBody>
          <a:bodyPr wrap="square" rtlCol="0">
            <a:spAutoFit/>
          </a:bodyPr>
          <a:lstStyle/>
          <a:p>
            <a:r>
              <a:rPr lang="en-US" sz="1400" b="1" dirty="0"/>
              <a:t>Partner A: </a:t>
            </a:r>
            <a:r>
              <a:rPr lang="en-US" sz="1400" dirty="0"/>
              <a:t>My claim about what is happening is that the city is changing over time. What do you think is happening in the visual text? </a:t>
            </a:r>
          </a:p>
          <a:p>
            <a:endParaRPr lang="en-US" sz="1400" dirty="0"/>
          </a:p>
          <a:p>
            <a:r>
              <a:rPr lang="en-US" sz="1400" b="1" dirty="0"/>
              <a:t>Partner A:</a:t>
            </a:r>
            <a:r>
              <a:rPr lang="en-US" sz="1400" dirty="0"/>
              <a:t> I notice the city changing from a little town of one fort with two buildings and a tower of logs with no roads to a city with two and four story buildings with many streets. What evidence can you use to support your claim? </a:t>
            </a:r>
          </a:p>
          <a:p>
            <a:endParaRPr lang="en-US" sz="1400" b="1" dirty="0"/>
          </a:p>
          <a:p>
            <a:r>
              <a:rPr lang="en-US" sz="1400" b="1" dirty="0"/>
              <a:t>Partner A:</a:t>
            </a:r>
            <a:r>
              <a:rPr lang="en-US" sz="1400" dirty="0"/>
              <a:t> I know that the city is changing because in the center, the city is on fire and burning. Then on the top, I think the city has been rebuilt.  The new city has skyscrapers. The city keeps growing. Tell me about your claim that people help by building things. </a:t>
            </a:r>
          </a:p>
          <a:p>
            <a:endParaRPr lang="en-US" sz="1400" dirty="0"/>
          </a:p>
          <a:p>
            <a:r>
              <a:rPr lang="en-US" sz="1400" b="1" dirty="0"/>
              <a:t>Partner A:</a:t>
            </a:r>
            <a:r>
              <a:rPr lang="en-US" sz="1400" dirty="0"/>
              <a:t> I think what is happening is that the city is developing and rebuilding larger each time. People help this by building new machines and products. </a:t>
            </a:r>
          </a:p>
          <a:p>
            <a:endParaRPr lang="en-US" sz="1400" dirty="0"/>
          </a:p>
        </p:txBody>
      </p:sp>
      <p:sp>
        <p:nvSpPr>
          <p:cNvPr id="5" name="TextBox 4"/>
          <p:cNvSpPr txBox="1"/>
          <p:nvPr/>
        </p:nvSpPr>
        <p:spPr>
          <a:xfrm>
            <a:off x="4591715" y="1052160"/>
            <a:ext cx="3619308" cy="6124754"/>
          </a:xfrm>
          <a:prstGeom prst="rect">
            <a:avLst/>
          </a:prstGeom>
          <a:noFill/>
        </p:spPr>
        <p:txBody>
          <a:bodyPr wrap="square" rtlCol="0">
            <a:spAutoFit/>
          </a:bodyPr>
          <a:lstStyle/>
          <a:p>
            <a:r>
              <a:rPr lang="en-US" sz="1400" b="1" dirty="0"/>
              <a:t>Partner B:</a:t>
            </a:r>
            <a:r>
              <a:rPr lang="en-US" sz="1400" dirty="0"/>
              <a:t> My claim is that people are building things to help the community. How can you support your claim? </a:t>
            </a:r>
          </a:p>
          <a:p>
            <a:endParaRPr lang="en-US" sz="1400" b="1" dirty="0"/>
          </a:p>
          <a:p>
            <a:r>
              <a:rPr lang="en-US" sz="1400" b="1" dirty="0"/>
              <a:t>Partner B:</a:t>
            </a:r>
            <a:r>
              <a:rPr lang="en-US" sz="1400" dirty="0"/>
              <a:t> The text shows people working together to help the community. A man is using a hammer to build the pens for the many cows. I notice that men are working at machines and a person is welding something together. They are building tractors. What other evidence can you use to support your claim? </a:t>
            </a:r>
          </a:p>
          <a:p>
            <a:endParaRPr lang="en-US" sz="1400" dirty="0"/>
          </a:p>
          <a:p>
            <a:r>
              <a:rPr lang="en-US" sz="1400" b="1" dirty="0"/>
              <a:t>Partner B:</a:t>
            </a:r>
            <a:r>
              <a:rPr lang="en-US" sz="1400" dirty="0"/>
              <a:t> On the other side of the mural, men are smelting metal and putting it in molds to make a product for the community. And a man is flipping a switch to make electrical current to run machines and lights. Now what do you think is happening in the visual text? </a:t>
            </a:r>
          </a:p>
          <a:p>
            <a:endParaRPr lang="en-US" sz="1400" dirty="0"/>
          </a:p>
          <a:p>
            <a:r>
              <a:rPr lang="en-US" sz="1400" b="1" dirty="0"/>
              <a:t>Partner B</a:t>
            </a:r>
            <a:r>
              <a:rPr lang="en-US" sz="1400" dirty="0"/>
              <a:t>: I think what is happening is that the people are helping the community to develop by building things like machines that help provide food and make products and electricity. </a:t>
            </a:r>
          </a:p>
          <a:p>
            <a:endParaRPr lang="en-US" sz="14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91715" y="1136321"/>
            <a:ext cx="0" cy="50654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56362"/>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0615" y="376214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9052" y="526958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4273"/>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151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78749"/>
            <a:ext cx="1199599" cy="1048469"/>
          </a:xfrm>
          <a:prstGeom prst="rect">
            <a:avLst/>
          </a:prstGeom>
        </p:spPr>
      </p:pic>
    </p:spTree>
    <p:extLst>
      <p:ext uri="{BB962C8B-B14F-4D97-AF65-F5344CB8AC3E}">
        <p14:creationId xmlns:p14="http://schemas.microsoft.com/office/powerpoint/2010/main" val="191807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D7D810C0-CB1E-9B4D-83CB-F5E3BFE3E7D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68537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8294" y="54078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191" y="458631"/>
            <a:ext cx="1445364" cy="1648785"/>
          </a:xfrm>
          <a:prstGeom prst="rect">
            <a:avLst/>
          </a:prstGeom>
        </p:spPr>
      </p:pic>
      <p:sp>
        <p:nvSpPr>
          <p:cNvPr id="8" name="Rectangle 7"/>
          <p:cNvSpPr/>
          <p:nvPr/>
        </p:nvSpPr>
        <p:spPr>
          <a:xfrm>
            <a:off x="5464320" y="117753"/>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04A37F41-9016-FF44-8634-7555A9D84D8F}"/>
              </a:ext>
            </a:extLst>
          </p:cNvPr>
          <p:cNvPicPr>
            <a:picLocks noChangeAspect="1"/>
          </p:cNvPicPr>
          <p:nvPr/>
        </p:nvPicPr>
        <p:blipFill>
          <a:blip r:embed="rId6"/>
          <a:stretch>
            <a:fillRect/>
          </a:stretch>
        </p:blipFill>
        <p:spPr>
          <a:xfrm>
            <a:off x="208997" y="3238854"/>
            <a:ext cx="8721643" cy="2698124"/>
          </a:xfrm>
          <a:prstGeom prst="rect">
            <a:avLst/>
          </a:prstGeom>
          <a:ln w="57150">
            <a:solidFill>
              <a:schemeClr val="tx1"/>
            </a:solidFill>
          </a:ln>
        </p:spPr>
      </p:pic>
      <p:pic>
        <p:nvPicPr>
          <p:cNvPr id="2" name="Online Media 1" descr="Recorded Sound">
            <a:hlinkClick r:id="" action="ppaction://media"/>
            <a:extLst>
              <a:ext uri="{FF2B5EF4-FFF2-40B4-BE49-F238E27FC236}">
                <a16:creationId xmlns:a16="http://schemas.microsoft.com/office/drawing/2014/main" id="{357DC11C-3319-8D47-9023-37432803D7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6343" y="1943980"/>
            <a:ext cx="812800" cy="812800"/>
          </a:xfrm>
          <a:prstGeom prst="rect">
            <a:avLst/>
          </a:prstGeom>
          <a:ln>
            <a:solidFill>
              <a:schemeClr val="accent1"/>
            </a:solidFill>
          </a:ln>
        </p:spPr>
      </p:pic>
    </p:spTree>
    <p:extLst>
      <p:ext uri="{BB962C8B-B14F-4D97-AF65-F5344CB8AC3E}">
        <p14:creationId xmlns:p14="http://schemas.microsoft.com/office/powerpoint/2010/main" val="153249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4939814"/>
          </a:xfrm>
          <a:prstGeom prst="rect">
            <a:avLst/>
          </a:prstGeom>
          <a:noFill/>
        </p:spPr>
        <p:txBody>
          <a:bodyPr wrap="square" rtlCol="0">
            <a:spAutoFit/>
          </a:bodyPr>
          <a:lstStyle/>
          <a:p>
            <a:r>
              <a:rPr lang="en-US" sz="1500" b="1" dirty="0"/>
              <a:t>Partner A: </a:t>
            </a:r>
            <a:r>
              <a:rPr lang="en-US" sz="1500" dirty="0"/>
              <a:t>The city changes over time.</a:t>
            </a:r>
          </a:p>
          <a:p>
            <a:endParaRPr lang="en-US" sz="1500" dirty="0"/>
          </a:p>
          <a:p>
            <a:endParaRPr lang="en-US" sz="1500" dirty="0"/>
          </a:p>
          <a:p>
            <a:endParaRPr lang="en-US" sz="1500" dirty="0"/>
          </a:p>
          <a:p>
            <a:endParaRPr lang="en-US" sz="1500" dirty="0"/>
          </a:p>
          <a:p>
            <a:r>
              <a:rPr lang="en-US" sz="1500" b="1" dirty="0"/>
              <a:t>Partner A: </a:t>
            </a:r>
            <a:r>
              <a:rPr lang="en-US" sz="1500" dirty="0"/>
              <a:t>The city is changing from a little town or one fort with two buildings and a tower of logs with no roads to a city with two and four story buildings with many streets.  What can you use?</a:t>
            </a:r>
            <a:br>
              <a:rPr lang="en-US" sz="1500" dirty="0"/>
            </a:br>
            <a:endParaRPr lang="en-US" sz="1500" b="1" dirty="0"/>
          </a:p>
          <a:p>
            <a:endParaRPr lang="en-US" sz="1500" b="1" dirty="0"/>
          </a:p>
          <a:p>
            <a:r>
              <a:rPr lang="en-US" sz="1500" b="1" dirty="0"/>
              <a:t>Partner A: </a:t>
            </a:r>
            <a:r>
              <a:rPr lang="en-US" sz="1500" dirty="0"/>
              <a:t>The city is developing and rebuilding larger.  People help this. </a:t>
            </a:r>
          </a:p>
          <a:p>
            <a:endParaRPr lang="en-US" sz="1500" dirty="0"/>
          </a:p>
          <a:p>
            <a:endParaRPr lang="en-US" sz="1500" dirty="0"/>
          </a:p>
          <a:p>
            <a:endParaRPr lang="en-US" sz="1500" b="1" dirty="0"/>
          </a:p>
          <a:p>
            <a:endParaRPr lang="en-US" sz="1500" b="1" dirty="0"/>
          </a:p>
          <a:p>
            <a:endParaRPr lang="en-US" sz="1500" b="1" dirty="0"/>
          </a:p>
          <a:p>
            <a:r>
              <a:rPr lang="en-US" sz="1500" b="1" dirty="0"/>
              <a:t>Partner A: </a:t>
            </a:r>
            <a:r>
              <a:rPr lang="en-US" sz="1500" dirty="0"/>
              <a:t>No turn taken	</a:t>
            </a:r>
          </a:p>
          <a:p>
            <a:endParaRPr lang="en-US" sz="1500" dirty="0"/>
          </a:p>
        </p:txBody>
      </p:sp>
      <p:sp>
        <p:nvSpPr>
          <p:cNvPr id="5" name="TextBox 4"/>
          <p:cNvSpPr txBox="1"/>
          <p:nvPr/>
        </p:nvSpPr>
        <p:spPr>
          <a:xfrm>
            <a:off x="4591715" y="1137220"/>
            <a:ext cx="3619308" cy="5401479"/>
          </a:xfrm>
          <a:prstGeom prst="rect">
            <a:avLst/>
          </a:prstGeom>
          <a:noFill/>
        </p:spPr>
        <p:txBody>
          <a:bodyPr wrap="square" rtlCol="0">
            <a:spAutoFit/>
          </a:bodyPr>
          <a:lstStyle/>
          <a:p>
            <a:r>
              <a:rPr lang="en-US" sz="1500" b="1" dirty="0"/>
              <a:t>Partner B: </a:t>
            </a:r>
            <a:r>
              <a:rPr lang="en-US" sz="1500" dirty="0"/>
              <a:t>People’s are building things to help the community.  How can you support? </a:t>
            </a:r>
          </a:p>
          <a:p>
            <a:endParaRPr lang="en-US" sz="1500" b="1" dirty="0"/>
          </a:p>
          <a:p>
            <a:endParaRPr lang="en-US" sz="1500" b="1" dirty="0"/>
          </a:p>
          <a:p>
            <a:endParaRPr lang="en-US" sz="1500" b="1" dirty="0"/>
          </a:p>
          <a:p>
            <a:r>
              <a:rPr lang="en-US" sz="1500" b="1" dirty="0"/>
              <a:t>Partner B: </a:t>
            </a:r>
            <a:r>
              <a:rPr lang="en-US" sz="1500" dirty="0"/>
              <a:t>People are working together.  A man is using a hammer to build.  Men are working.  What other things? </a:t>
            </a:r>
          </a:p>
          <a:p>
            <a:endParaRPr lang="en-US" sz="1500" dirty="0"/>
          </a:p>
          <a:p>
            <a:endParaRPr lang="en-US" sz="1500" dirty="0"/>
          </a:p>
          <a:p>
            <a:endParaRPr lang="en-US" sz="1500" dirty="0"/>
          </a:p>
          <a:p>
            <a:endParaRPr lang="en-US" sz="1500" dirty="0"/>
          </a:p>
          <a:p>
            <a:endParaRPr lang="en-US" sz="1500" dirty="0"/>
          </a:p>
          <a:p>
            <a:r>
              <a:rPr lang="en-US" sz="1500" b="1" dirty="0"/>
              <a:t>Partner B: </a:t>
            </a:r>
            <a:r>
              <a:rPr lang="en-US" sz="1500" dirty="0"/>
              <a:t>They are helping by building</a:t>
            </a:r>
          </a:p>
          <a:p>
            <a:endParaRPr lang="en-US" sz="1500" dirty="0"/>
          </a:p>
          <a:p>
            <a:endParaRPr lang="en-US" sz="1500" dirty="0"/>
          </a:p>
          <a:p>
            <a:endParaRPr lang="en-US" sz="1500" dirty="0"/>
          </a:p>
          <a:p>
            <a:endParaRPr lang="en-US" sz="1500" dirty="0"/>
          </a:p>
          <a:p>
            <a:endParaRPr lang="en-US" sz="1500" b="1" dirty="0"/>
          </a:p>
          <a:p>
            <a:r>
              <a:rPr lang="en-US" sz="1500" b="1" dirty="0"/>
              <a:t>Partner B</a:t>
            </a:r>
            <a:r>
              <a:rPr lang="en-US" sz="1500" dirty="0"/>
              <a:t>: No turn taken</a:t>
            </a:r>
          </a:p>
          <a:p>
            <a:endParaRPr lang="en-US" sz="1500" dirty="0"/>
          </a:p>
          <a:p>
            <a:endParaRPr lang="en-US" sz="1500" dirty="0"/>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22440" y="1183600"/>
            <a:ext cx="0" cy="4929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377" y="66740"/>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23239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72254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49784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6" y="21160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6" y="349656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6" y="4978429"/>
            <a:ext cx="1199599" cy="1048469"/>
          </a:xfrm>
          <a:prstGeom prst="rect">
            <a:avLst/>
          </a:prstGeom>
        </p:spPr>
      </p:pic>
    </p:spTree>
    <p:extLst>
      <p:ext uri="{BB962C8B-B14F-4D97-AF65-F5344CB8AC3E}">
        <p14:creationId xmlns:p14="http://schemas.microsoft.com/office/powerpoint/2010/main" val="98430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one CREATE, two CLARIFY and two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79614153-CD4A-7C4A-8B0C-25FBA7A09C0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5" name="Picture 14">
            <a:extLst>
              <a:ext uri="{FF2B5EF4-FFF2-40B4-BE49-F238E27FC236}">
                <a16:creationId xmlns:a16="http://schemas.microsoft.com/office/drawing/2014/main" id="{5D77B6EC-4564-DF47-B768-73CD0D9F59EE}"/>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561FECEC-CC00-FC4B-A973-6D131F45BEE3}"/>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7" name="Picture 16">
            <a:extLst>
              <a:ext uri="{FF2B5EF4-FFF2-40B4-BE49-F238E27FC236}">
                <a16:creationId xmlns:a16="http://schemas.microsoft.com/office/drawing/2014/main" id="{48C445EA-FF6D-F74F-BC09-1AFD367A7C26}"/>
              </a:ext>
            </a:extLst>
          </p:cNvPr>
          <p:cNvPicPr>
            <a:picLocks noChangeAspect="1"/>
          </p:cNvPicPr>
          <p:nvPr/>
        </p:nvPicPr>
        <p:blipFill rotWithShape="1">
          <a:blip r:embed="rId8"/>
          <a:srcRect r="50353" b="50752"/>
          <a:stretch/>
        </p:blipFill>
        <p:spPr>
          <a:xfrm rot="5400000">
            <a:off x="3668804" y="1165333"/>
            <a:ext cx="583420" cy="748551"/>
          </a:xfrm>
          <a:prstGeom prst="rect">
            <a:avLst/>
          </a:prstGeom>
          <a:ln>
            <a:solidFill>
              <a:schemeClr val="tx1"/>
            </a:solidFill>
          </a:ln>
        </p:spPr>
      </p:pic>
      <p:pic>
        <p:nvPicPr>
          <p:cNvPr id="18" name="Picture 17">
            <a:extLst>
              <a:ext uri="{FF2B5EF4-FFF2-40B4-BE49-F238E27FC236}">
                <a16:creationId xmlns:a16="http://schemas.microsoft.com/office/drawing/2014/main" id="{5051245B-A9C9-A644-A623-ED377CF78DB4}"/>
              </a:ext>
            </a:extLst>
          </p:cNvPr>
          <p:cNvPicPr>
            <a:picLocks noChangeAspect="1"/>
          </p:cNvPicPr>
          <p:nvPr/>
        </p:nvPicPr>
        <p:blipFill rotWithShape="1">
          <a:blip r:embed="rId8"/>
          <a:srcRect r="50353" b="50752"/>
          <a:stretch/>
        </p:blipFill>
        <p:spPr>
          <a:xfrm rot="5400000">
            <a:off x="3841441" y="1409088"/>
            <a:ext cx="576678" cy="739901"/>
          </a:xfrm>
          <a:prstGeom prst="rect">
            <a:avLst/>
          </a:prstGeom>
          <a:ln>
            <a:solidFill>
              <a:schemeClr val="tx1"/>
            </a:solidFill>
          </a:ln>
        </p:spPr>
      </p:pic>
    </p:spTree>
    <p:extLst>
      <p:ext uri="{BB962C8B-B14F-4D97-AF65-F5344CB8AC3E}">
        <p14:creationId xmlns:p14="http://schemas.microsoft.com/office/powerpoint/2010/main" val="369877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dissolve">
                                      <p:cBhvr>
                                        <p:cTn id="37" dur="500"/>
                                        <p:tgtEl>
                                          <p:spTgt spid="13">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dissolve">
                                      <p:cBhvr>
                                        <p:cTn id="40" dur="500"/>
                                        <p:tgtEl>
                                          <p:spTgt spid="13">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par>
                                <p:cTn id="44" presetID="9"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dissolve">
                                      <p:cBhvr>
                                        <p:cTn id="49" dur="500"/>
                                        <p:tgtEl>
                                          <p:spTgt spid="3">
                                            <p:txEl>
                                              <p:pRg st="1" end="1"/>
                                            </p:tx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3">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7128083" cy="1092607"/>
          </a:xfrm>
          <a:prstGeom prst="rect">
            <a:avLst/>
          </a:prstGeom>
        </p:spPr>
        <p:txBody>
          <a:bodyPr wrap="square">
            <a:spAutoFit/>
          </a:bodyPr>
          <a:lstStyle/>
          <a:p>
            <a:pPr algn="ctr"/>
            <a:r>
              <a:rPr lang="en-US" sz="3200" b="1" dirty="0"/>
              <a:t>Prompt: </a:t>
            </a: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3737B3CD-FAF6-ED42-A457-9778FDBC1A1B}"/>
              </a:ext>
            </a:extLst>
          </p:cNvPr>
          <p:cNvPicPr>
            <a:picLocks noChangeAspect="1"/>
          </p:cNvPicPr>
          <p:nvPr/>
        </p:nvPicPr>
        <p:blipFill>
          <a:blip r:embed="rId5"/>
          <a:stretch>
            <a:fillRect/>
          </a:stretch>
        </p:blipFill>
        <p:spPr>
          <a:xfrm>
            <a:off x="738639" y="1126531"/>
            <a:ext cx="6870004" cy="5073786"/>
          </a:xfrm>
          <a:prstGeom prst="rect">
            <a:avLst/>
          </a:prstGeom>
          <a:ln w="5715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59740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48570"/>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0134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277828" y="1913053"/>
            <a:ext cx="4858949" cy="4127697"/>
          </a:xfrm>
          <a:prstGeom prst="rect">
            <a:avLst/>
          </a:prstGeom>
          <a:solidFill>
            <a:schemeClr val="bg1"/>
          </a:solidFill>
          <a:ln w="50800">
            <a:solidFill>
              <a:srgbClr val="C00000"/>
            </a:solidFill>
            <a:miter lim="800000"/>
            <a:headEnd/>
            <a:tailEnd/>
          </a:ln>
        </p:spPr>
      </p:pic>
      <p:pic>
        <p:nvPicPr>
          <p:cNvPr id="16" name="Picture 15">
            <a:extLst>
              <a:ext uri="{FF2B5EF4-FFF2-40B4-BE49-F238E27FC236}">
                <a16:creationId xmlns:a16="http://schemas.microsoft.com/office/drawing/2014/main" id="{17446C35-E32D-974B-B5AD-2CA2606E1E16}"/>
              </a:ext>
            </a:extLst>
          </p:cNvPr>
          <p:cNvPicPr>
            <a:picLocks noChangeAspect="1"/>
          </p:cNvPicPr>
          <p:nvPr/>
        </p:nvPicPr>
        <p:blipFill>
          <a:blip r:embed="rId8"/>
          <a:stretch>
            <a:fillRect/>
          </a:stretch>
        </p:blipFill>
        <p:spPr>
          <a:xfrm>
            <a:off x="5433541" y="2895601"/>
            <a:ext cx="3503643" cy="2587588"/>
          </a:xfrm>
          <a:prstGeom prst="rect">
            <a:avLst/>
          </a:prstGeom>
          <a:ln w="5715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4586288" y="4706470"/>
            <a:ext cx="29605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67569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b="1" dirty="0">
                <a:solidFill>
                  <a:schemeClr val="tx1"/>
                </a:solidFill>
              </a:rPr>
              <a:t>FORTIFY Non-Model Revision</a:t>
            </a:r>
          </a:p>
        </p:txBody>
      </p:sp>
      <p:pic>
        <p:nvPicPr>
          <p:cNvPr id="4" name="Picture 3">
            <a:extLst>
              <a:ext uri="{FF2B5EF4-FFF2-40B4-BE49-F238E27FC236}">
                <a16:creationId xmlns:a16="http://schemas.microsoft.com/office/drawing/2014/main" id="{B3DCFFCC-7929-FA49-BA37-271133B1D3FF}"/>
              </a:ext>
            </a:extLst>
          </p:cNvPr>
          <p:cNvPicPr>
            <a:picLocks noChangeAspect="1"/>
          </p:cNvPicPr>
          <p:nvPr/>
        </p:nvPicPr>
        <p:blipFill>
          <a:blip r:embed="rId3"/>
          <a:stretch>
            <a:fillRect/>
          </a:stretch>
        </p:blipFill>
        <p:spPr>
          <a:xfrm>
            <a:off x="0" y="653937"/>
            <a:ext cx="4506486" cy="5831923"/>
          </a:xfrm>
          <a:prstGeom prst="rect">
            <a:avLst/>
          </a:prstGeom>
        </p:spPr>
      </p:pic>
      <p:pic>
        <p:nvPicPr>
          <p:cNvPr id="6" name="Picture 5">
            <a:extLst>
              <a:ext uri="{FF2B5EF4-FFF2-40B4-BE49-F238E27FC236}">
                <a16:creationId xmlns:a16="http://schemas.microsoft.com/office/drawing/2014/main" id="{B57E0ADE-9AED-5745-8DBD-0BF6878ABB3D}"/>
              </a:ext>
            </a:extLst>
          </p:cNvPr>
          <p:cNvPicPr>
            <a:picLocks noChangeAspect="1"/>
          </p:cNvPicPr>
          <p:nvPr/>
        </p:nvPicPr>
        <p:blipFill>
          <a:blip r:embed="rId4"/>
          <a:stretch>
            <a:fillRect/>
          </a:stretch>
        </p:blipFill>
        <p:spPr>
          <a:xfrm>
            <a:off x="4423143" y="653937"/>
            <a:ext cx="4514944" cy="5842869"/>
          </a:xfrm>
          <a:prstGeom prst="rect">
            <a:avLst/>
          </a:prstGeom>
        </p:spPr>
      </p:pic>
    </p:spTree>
    <p:extLst>
      <p:ext uri="{BB962C8B-B14F-4D97-AF65-F5344CB8AC3E}">
        <p14:creationId xmlns:p14="http://schemas.microsoft.com/office/powerpoint/2010/main" val="489750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5E622ED2-2AAD-A645-934F-09D40806D04D}"/>
              </a:ext>
            </a:extLst>
          </p:cNvPr>
          <p:cNvPicPr>
            <a:picLocks noChangeAspect="1"/>
          </p:cNvPicPr>
          <p:nvPr/>
        </p:nvPicPr>
        <p:blipFill>
          <a:blip r:embed="rId3">
            <a:extLst>
              <a:ext uri="{28A0092B-C50C-407E-A947-70E740481C1C}">
                <a14:useLocalDpi xmlns:a14="http://schemas.microsoft.com/office/drawing/2010/main" val="0"/>
              </a:ext>
            </a:extLst>
          </a:blip>
          <a:srcRect l="4019" t="11743" r="7970" b="18991"/>
          <a:stretch>
            <a:fillRect/>
          </a:stretch>
        </p:blipFill>
        <p:spPr>
          <a:xfrm>
            <a:off x="1372524" y="342901"/>
            <a:ext cx="6628478" cy="5702300"/>
          </a:xfrm>
          <a:prstGeom prst="rect">
            <a:avLst/>
          </a:prstGeom>
          <a:ln w="38100">
            <a:solidFill>
              <a:srgbClr val="C0000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3323651"/>
            <a:ext cx="2585611" cy="2569934"/>
          </a:xfrm>
          <a:prstGeom prst="rect">
            <a:avLst/>
          </a:prstGeom>
        </p:spPr>
        <p:txBody>
          <a:bodyPr wrap="square">
            <a:spAutoFit/>
          </a:bodyPr>
          <a:lstStyle/>
          <a:p>
            <a:pPr algn="ctr"/>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54317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97C5EAC6-2A9C-B14E-AE4C-0565D00E117D}"/>
              </a:ext>
            </a:extLst>
          </p:cNvPr>
          <p:cNvPicPr>
            <a:picLocks noChangeAspect="1"/>
          </p:cNvPicPr>
          <p:nvPr/>
        </p:nvPicPr>
        <p:blipFill>
          <a:blip r:embed="rId4"/>
          <a:stretch>
            <a:fillRect/>
          </a:stretch>
        </p:blipFill>
        <p:spPr>
          <a:xfrm>
            <a:off x="2752845" y="1537853"/>
            <a:ext cx="6215078" cy="4035259"/>
          </a:xfrm>
          <a:prstGeom prst="rect">
            <a:avLst/>
          </a:prstGeom>
          <a:ln w="5715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9490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05708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a:extLst>
              <a:ext uri="{FF2B5EF4-FFF2-40B4-BE49-F238E27FC236}">
                <a16:creationId xmlns:a16="http://schemas.microsoft.com/office/drawing/2014/main" id="{3F5E82EB-2BA7-6240-8A70-17BA64D1E3F4}"/>
              </a:ext>
            </a:extLst>
          </p:cNvPr>
          <p:cNvPicPr>
            <a:picLocks noChangeAspect="1"/>
          </p:cNvPicPr>
          <p:nvPr/>
        </p:nvPicPr>
        <p:blipFill>
          <a:blip r:embed="rId6"/>
          <a:stretch>
            <a:fillRect/>
          </a:stretch>
        </p:blipFill>
        <p:spPr>
          <a:xfrm>
            <a:off x="3352632" y="1882204"/>
            <a:ext cx="5617592" cy="3647330"/>
          </a:xfrm>
          <a:prstGeom prst="rect">
            <a:avLst/>
          </a:prstGeom>
          <a:ln w="57150">
            <a:solidFill>
              <a:schemeClr val="tx1"/>
            </a:solidFill>
          </a:ln>
        </p:spPr>
      </p:pic>
      <p:pic>
        <p:nvPicPr>
          <p:cNvPr id="9" name="Online Media 1" descr="Recorded Sound">
            <a:hlinkClick r:id="" action="ppaction://media"/>
            <a:extLst>
              <a:ext uri="{FF2B5EF4-FFF2-40B4-BE49-F238E27FC236}">
                <a16:creationId xmlns:a16="http://schemas.microsoft.com/office/drawing/2014/main" id="{359C0031-B0A6-9A4F-9A22-2F14D669B4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26483" y="442658"/>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68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5E5E5E"/>
      </a:dk2>
      <a:lt2>
        <a:srgbClr val="DDDDDD"/>
      </a:lt2>
      <a:accent1>
        <a:srgbClr val="FF271B"/>
      </a:accent1>
      <a:accent2>
        <a:srgbClr val="F23142"/>
      </a:accent2>
      <a:accent3>
        <a:srgbClr val="F62630"/>
      </a:accent3>
      <a:accent4>
        <a:srgbClr val="ED3C39"/>
      </a:accent4>
      <a:accent5>
        <a:srgbClr val="EC3122"/>
      </a:accent5>
      <a:accent6>
        <a:srgbClr val="C21E00"/>
      </a:accent6>
      <a:hlink>
        <a:srgbClr val="D13F38"/>
      </a:hlink>
      <a:folHlink>
        <a:srgbClr val="FF373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535</TotalTime>
  <Words>3935</Words>
  <Application>Microsoft Macintosh PowerPoint</Application>
  <PresentationFormat>On-screen Show (4:3)</PresentationFormat>
  <Paragraphs>604</Paragraphs>
  <Slides>53</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FORTIFY</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WRAP-UP</vt:lpstr>
      <vt:lpstr>Start Smart 1.0 FORTIFY</vt:lpstr>
      <vt:lpstr>ELD Objective</vt:lpstr>
      <vt:lpstr>PowerPoint Presentation</vt:lpstr>
      <vt:lpstr>Conversation Norms</vt:lpstr>
      <vt:lpstr>Hand Gesture and Phrase- FORTIFY</vt:lpstr>
      <vt:lpstr>Prompt and Response Starters</vt:lpstr>
      <vt:lpstr>PowerPoint Presentation</vt:lpstr>
      <vt:lpstr>PowerPoint Presentation</vt:lpstr>
      <vt:lpstr>PowerPoint Presentation</vt:lpstr>
      <vt:lpstr>What makes this a model conversation?</vt:lpstr>
      <vt:lpstr>Understanding the Skill of FORTIFY</vt:lpstr>
      <vt:lpstr>PowerPoint Presentation</vt:lpstr>
      <vt:lpstr>PowerPoint Presentation</vt:lpstr>
      <vt:lpstr>REVIEW Non- Model What is happening in this visual text. Provide evidence from the text to support your claim. </vt:lpstr>
      <vt:lpstr>REVISE  NON-MODEL</vt:lpstr>
      <vt:lpstr>PowerPoint Presentation</vt:lpstr>
      <vt:lpstr>Language Sample Revision-Non-Model</vt:lpstr>
      <vt:lpstr>WRAP-UP</vt:lpstr>
      <vt:lpstr>Start Smart 1.0 FORTIFY</vt:lpstr>
      <vt:lpstr>ELD Objective</vt:lpstr>
      <vt:lpstr>PowerPoint Presentation</vt:lpstr>
      <vt:lpstr>Conversation Norms</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Model Creating Class Constructive Conversation Poster</vt:lpstr>
      <vt:lpstr>PowerPoint Presentation</vt:lpstr>
      <vt:lpstr>Teacher Resources</vt:lpstr>
      <vt:lpstr>FORTIFY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56</cp:revision>
  <dcterms:created xsi:type="dcterms:W3CDTF">2019-08-28T17:10:57Z</dcterms:created>
  <dcterms:modified xsi:type="dcterms:W3CDTF">2019-09-16T17:01:48Z</dcterms:modified>
</cp:coreProperties>
</file>